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366" r:id="rId4"/>
    <p:sldId id="310" r:id="rId5"/>
    <p:sldId id="308" r:id="rId6"/>
    <p:sldId id="271" r:id="rId7"/>
    <p:sldId id="309" r:id="rId8"/>
    <p:sldId id="352" r:id="rId9"/>
    <p:sldId id="272" r:id="rId10"/>
    <p:sldId id="327" r:id="rId11"/>
    <p:sldId id="345" r:id="rId12"/>
    <p:sldId id="347" r:id="rId13"/>
    <p:sldId id="267" r:id="rId14"/>
    <p:sldId id="346" r:id="rId15"/>
    <p:sldId id="338" r:id="rId16"/>
    <p:sldId id="339" r:id="rId17"/>
    <p:sldId id="259" r:id="rId18"/>
    <p:sldId id="307" r:id="rId19"/>
    <p:sldId id="380" r:id="rId20"/>
    <p:sldId id="260" r:id="rId21"/>
    <p:sldId id="355" r:id="rId22"/>
    <p:sldId id="328" r:id="rId23"/>
    <p:sldId id="324" r:id="rId24"/>
    <p:sldId id="336" r:id="rId25"/>
    <p:sldId id="337" r:id="rId26"/>
    <p:sldId id="325" r:id="rId27"/>
    <p:sldId id="367" r:id="rId28"/>
    <p:sldId id="321" r:id="rId29"/>
    <p:sldId id="329" r:id="rId30"/>
    <p:sldId id="284" r:id="rId31"/>
    <p:sldId id="261" r:id="rId32"/>
    <p:sldId id="320" r:id="rId33"/>
    <p:sldId id="353" r:id="rId34"/>
    <p:sldId id="354" r:id="rId35"/>
    <p:sldId id="268" r:id="rId36"/>
    <p:sldId id="281" r:id="rId37"/>
    <p:sldId id="323" r:id="rId38"/>
    <p:sldId id="348" r:id="rId39"/>
    <p:sldId id="343" r:id="rId40"/>
    <p:sldId id="344" r:id="rId41"/>
    <p:sldId id="299" r:id="rId42"/>
    <p:sldId id="365" r:id="rId43"/>
    <p:sldId id="263" r:id="rId44"/>
    <p:sldId id="349" r:id="rId45"/>
    <p:sldId id="297" r:id="rId46"/>
    <p:sldId id="264" r:id="rId47"/>
    <p:sldId id="306" r:id="rId48"/>
    <p:sldId id="287" r:id="rId49"/>
    <p:sldId id="266" r:id="rId50"/>
    <p:sldId id="265" r:id="rId51"/>
    <p:sldId id="288" r:id="rId52"/>
    <p:sldId id="292" r:id="rId53"/>
    <p:sldId id="286" r:id="rId54"/>
    <p:sldId id="280" r:id="rId55"/>
    <p:sldId id="332" r:id="rId56"/>
    <p:sldId id="333" r:id="rId57"/>
    <p:sldId id="373" r:id="rId58"/>
    <p:sldId id="372" r:id="rId59"/>
    <p:sldId id="374" r:id="rId60"/>
    <p:sldId id="375" r:id="rId61"/>
    <p:sldId id="273" r:id="rId62"/>
    <p:sldId id="285" r:id="rId63"/>
    <p:sldId id="311" r:id="rId64"/>
    <p:sldId id="298" r:id="rId65"/>
    <p:sldId id="326" r:id="rId66"/>
    <p:sldId id="376" r:id="rId67"/>
    <p:sldId id="317" r:id="rId68"/>
    <p:sldId id="319" r:id="rId69"/>
    <p:sldId id="318" r:id="rId70"/>
    <p:sldId id="302" r:id="rId71"/>
    <p:sldId id="303" r:id="rId72"/>
    <p:sldId id="316" r:id="rId73"/>
    <p:sldId id="356" r:id="rId74"/>
    <p:sldId id="304" r:id="rId75"/>
    <p:sldId id="357" r:id="rId76"/>
    <p:sldId id="377" r:id="rId77"/>
    <p:sldId id="378" r:id="rId78"/>
    <p:sldId id="270" r:id="rId79"/>
    <p:sldId id="340" r:id="rId80"/>
    <p:sldId id="330" r:id="rId81"/>
    <p:sldId id="358" r:id="rId82"/>
    <p:sldId id="331" r:id="rId83"/>
    <p:sldId id="294" r:id="rId84"/>
    <p:sldId id="293" r:id="rId85"/>
    <p:sldId id="379" r:id="rId86"/>
    <p:sldId id="300" r:id="rId87"/>
    <p:sldId id="359" r:id="rId88"/>
    <p:sldId id="350" r:id="rId89"/>
    <p:sldId id="274" r:id="rId90"/>
    <p:sldId id="275" r:id="rId91"/>
    <p:sldId id="283" r:id="rId92"/>
    <p:sldId id="282" r:id="rId93"/>
    <p:sldId id="291" r:id="rId94"/>
    <p:sldId id="360" r:id="rId95"/>
    <p:sldId id="295" r:id="rId96"/>
    <p:sldId id="351" r:id="rId97"/>
    <p:sldId id="342" r:id="rId98"/>
    <p:sldId id="315" r:id="rId99"/>
    <p:sldId id="296" r:id="rId100"/>
    <p:sldId id="277" r:id="rId101"/>
    <p:sldId id="361" r:id="rId102"/>
    <p:sldId id="278" r:id="rId103"/>
    <p:sldId id="381" r:id="rId104"/>
    <p:sldId id="368" r:id="rId105"/>
    <p:sldId id="369" r:id="rId106"/>
    <p:sldId id="289" r:id="rId107"/>
    <p:sldId id="370" r:id="rId108"/>
    <p:sldId id="290" r:id="rId109"/>
    <p:sldId id="362" r:id="rId110"/>
    <p:sldId id="363" r:id="rId111"/>
    <p:sldId id="341" r:id="rId112"/>
    <p:sldId id="305" r:id="rId113"/>
    <p:sldId id="371" r:id="rId114"/>
    <p:sldId id="383" r:id="rId115"/>
    <p:sldId id="384" r:id="rId116"/>
    <p:sldId id="279" r:id="rId117"/>
    <p:sldId id="382" r:id="rId118"/>
    <p:sldId id="335" r:id="rId119"/>
    <p:sldId id="314" r:id="rId120"/>
    <p:sldId id="334" r:id="rId12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7" autoAdjust="0"/>
  </p:normalViewPr>
  <p:slideViewPr>
    <p:cSldViewPr>
      <p:cViewPr varScale="1">
        <p:scale>
          <a:sx n="111" d="100"/>
          <a:sy n="111" d="100"/>
        </p:scale>
        <p:origin x="-15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2FB94BE-FA24-4A3D-9E2D-F951982C3D5E}" type="datetimeFigureOut">
              <a:rPr lang="cs-CZ" smtClean="0"/>
              <a:pPr/>
              <a:t>6.9.2013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E44381C-C66F-45F3-8775-70F8C2A8F5F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2FB94BE-FA24-4A3D-9E2D-F951982C3D5E}" type="datetimeFigureOut">
              <a:rPr lang="cs-CZ" smtClean="0"/>
              <a:pPr/>
              <a:t>6.9.2013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E44381C-C66F-45F3-8775-70F8C2A8F5F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2FB94BE-FA24-4A3D-9E2D-F951982C3D5E}" type="datetimeFigureOut">
              <a:rPr lang="cs-CZ" smtClean="0"/>
              <a:pPr/>
              <a:t>6.9.2013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E44381C-C66F-45F3-8775-70F8C2A8F5F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2FB94BE-FA24-4A3D-9E2D-F951982C3D5E}" type="datetimeFigureOut">
              <a:rPr lang="cs-CZ" smtClean="0"/>
              <a:pPr/>
              <a:t>6.9.2013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E44381C-C66F-45F3-8775-70F8C2A8F5F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2FB94BE-FA24-4A3D-9E2D-F951982C3D5E}" type="datetimeFigureOut">
              <a:rPr lang="cs-CZ" smtClean="0"/>
              <a:pPr/>
              <a:t>6.9.2013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E44381C-C66F-45F3-8775-70F8C2A8F5F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2FB94BE-FA24-4A3D-9E2D-F951982C3D5E}" type="datetimeFigureOut">
              <a:rPr lang="cs-CZ" smtClean="0"/>
              <a:pPr/>
              <a:t>6.9.2013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E44381C-C66F-45F3-8775-70F8C2A8F5F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2FB94BE-FA24-4A3D-9E2D-F951982C3D5E}" type="datetimeFigureOut">
              <a:rPr lang="cs-CZ" smtClean="0"/>
              <a:pPr/>
              <a:t>6.9.2013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E44381C-C66F-45F3-8775-70F8C2A8F5F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2FB94BE-FA24-4A3D-9E2D-F951982C3D5E}" type="datetimeFigureOut">
              <a:rPr lang="cs-CZ" smtClean="0"/>
              <a:pPr/>
              <a:t>6.9.2013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E44381C-C66F-45F3-8775-70F8C2A8F5F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2FB94BE-FA24-4A3D-9E2D-F951982C3D5E}" type="datetimeFigureOut">
              <a:rPr lang="cs-CZ" smtClean="0"/>
              <a:pPr/>
              <a:t>6.9.2013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E44381C-C66F-45F3-8775-70F8C2A8F5F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2FB94BE-FA24-4A3D-9E2D-F951982C3D5E}" type="datetimeFigureOut">
              <a:rPr lang="cs-CZ" smtClean="0"/>
              <a:pPr/>
              <a:t>6.9.2013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E44381C-C66F-45F3-8775-70F8C2A8F5F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2FB94BE-FA24-4A3D-9E2D-F951982C3D5E}" type="datetimeFigureOut">
              <a:rPr lang="cs-CZ" smtClean="0"/>
              <a:pPr/>
              <a:t>6.9.2013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E44381C-C66F-45F3-8775-70F8C2A8F5F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B94BE-FA24-4A3D-9E2D-F951982C3D5E}" type="datetimeFigureOut">
              <a:rPr lang="cs-CZ" smtClean="0"/>
              <a:pPr/>
              <a:t>6.9.2013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4381C-C66F-45F3-8775-70F8C2A8F5F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roman.danel@vsb.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8" Type="http://schemas.openxmlformats.org/officeDocument/2006/relationships/hyperlink" Target="http://zsprazska.oknet.cz/navody/arch_PC/TEXTY/SIT.HTML" TargetMode="External"/><Relationship Id="rId3" Type="http://schemas.openxmlformats.org/officeDocument/2006/relationships/hyperlink" Target="http://zsprazska.oknet.cz/navody/arch_PC/TEXTY/IOKARTA.HTML" TargetMode="External"/><Relationship Id="rId7" Type="http://schemas.openxmlformats.org/officeDocument/2006/relationships/hyperlink" Target="http://zsprazska.oknet.cz/navody/arch_PC/TEXTY/VIDEO.HTML" TargetMode="External"/><Relationship Id="rId2" Type="http://schemas.openxmlformats.org/officeDocument/2006/relationships/hyperlink" Target="http://zsprazska.oknet.cz/navody/arch_PC/TEXTY/KEYBM.HTML" TargetMode="External"/><Relationship Id="rId1" Type="http://schemas.openxmlformats.org/officeDocument/2006/relationships/slideLayout" Target="../slideLayouts/slideLayout2.xml"/><Relationship Id="rId6" Type="http://schemas.openxmlformats.org/officeDocument/2006/relationships/hyperlink" Target="http://zsprazska.oknet.cz/navody/arch_PC/TEXTY/VIDEO2.HTML" TargetMode="External"/><Relationship Id="rId5" Type="http://schemas.openxmlformats.org/officeDocument/2006/relationships/hyperlink" Target="http://zsprazska.oknet.cz/navody/arch_PC/TEXTY/MECHFLOP.HTML" TargetMode="External"/><Relationship Id="rId10" Type="http://schemas.openxmlformats.org/officeDocument/2006/relationships/hyperlink" Target="http://zsprazska.oknet.cz/navody/arch_PC/TEXTY/ROZHRHD.HTML" TargetMode="External"/><Relationship Id="rId4" Type="http://schemas.openxmlformats.org/officeDocument/2006/relationships/hyperlink" Target="http://zsprazska.oknet.cz/navody/arch_PC/TEXTY/HARD.HTML" TargetMode="External"/><Relationship Id="rId9" Type="http://schemas.openxmlformats.org/officeDocument/2006/relationships/hyperlink" Target="http://zsprazska.oknet.cz/navody/arch_PC/TEXTY/KOPROC.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memtest86.com/" TargetMode="External"/><Relationship Id="rId2" Type="http://schemas.openxmlformats.org/officeDocument/2006/relationships/hyperlink" Target="http://www.goldmemory.cz/" TargetMode="External"/><Relationship Id="rId1" Type="http://schemas.openxmlformats.org/officeDocument/2006/relationships/slideLayout" Target="../slideLayouts/slideLayout2.xml"/><Relationship Id="rId4" Type="http://schemas.openxmlformats.org/officeDocument/2006/relationships/hyperlink" Target="http://oca.microsoft.com/en/windiag.asp"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NULL"/></Relationships>
</file>

<file path=ppt/slides/_rels/slide6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cs.wikipedia.org/w/index.php?title=CD_plus&amp;action=edit&amp;redlink=1" TargetMode="External"/><Relationship Id="rId3" Type="http://schemas.openxmlformats.org/officeDocument/2006/relationships/hyperlink" Target="http://cs.wikipedia.org/w/index.php?title=CD-I&amp;action=edit&amp;redlink=1" TargetMode="External"/><Relationship Id="rId7" Type="http://schemas.openxmlformats.org/officeDocument/2006/relationships/hyperlink" Target="http://cs.wikipedia.org/w/index.php?title=Enhanced_CD&amp;action=edit&amp;redlink=1" TargetMode="External"/><Relationship Id="rId2" Type="http://schemas.openxmlformats.org/officeDocument/2006/relationships/hyperlink" Target="http://cs.wikipedia.org/wiki/CD-ROM" TargetMode="External"/><Relationship Id="rId1" Type="http://schemas.openxmlformats.org/officeDocument/2006/relationships/slideLayout" Target="../slideLayouts/slideLayout2.xml"/><Relationship Id="rId6" Type="http://schemas.openxmlformats.org/officeDocument/2006/relationships/hyperlink" Target="http://cs.wikipedia.org/wiki/Video_CD" TargetMode="External"/><Relationship Id="rId11" Type="http://schemas.openxmlformats.org/officeDocument/2006/relationships/hyperlink" Target="http://cs.wikipedia.org/wiki/SACD" TargetMode="External"/><Relationship Id="rId5" Type="http://schemas.openxmlformats.org/officeDocument/2006/relationships/hyperlink" Target="http://cs.wikipedia.org/wiki/CD-RW" TargetMode="External"/><Relationship Id="rId10" Type="http://schemas.openxmlformats.org/officeDocument/2006/relationships/hyperlink" Target="http://cs.wikipedia.org/w/index.php?title=PhotoCD&amp;action=edit&amp;redlink=1" TargetMode="External"/><Relationship Id="rId4" Type="http://schemas.openxmlformats.org/officeDocument/2006/relationships/hyperlink" Target="http://cs.wikipedia.org/wiki/CD-R" TargetMode="External"/><Relationship Id="rId9" Type="http://schemas.openxmlformats.org/officeDocument/2006/relationships/hyperlink" Target="http://cs.wikipedia.org/w/index.php?title=CD-G&amp;action=edit&amp;redlink=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14348" y="785794"/>
            <a:ext cx="7772400" cy="1470025"/>
          </a:xfrm>
        </p:spPr>
        <p:txBody>
          <a:bodyPr>
            <a:normAutofit/>
          </a:bodyPr>
          <a:lstStyle/>
          <a:p>
            <a:r>
              <a:rPr lang="cs-CZ" dirty="0" smtClean="0">
                <a:solidFill>
                  <a:srgbClr val="006B5A"/>
                </a:solidFill>
              </a:rPr>
              <a:t>Základy informatiky</a:t>
            </a:r>
            <a:br>
              <a:rPr lang="cs-CZ" dirty="0" smtClean="0">
                <a:solidFill>
                  <a:srgbClr val="006B5A"/>
                </a:solidFill>
              </a:rPr>
            </a:br>
            <a:r>
              <a:rPr lang="cs-CZ" b="1" dirty="0" smtClean="0">
                <a:solidFill>
                  <a:srgbClr val="006B5A"/>
                </a:solidFill>
              </a:rPr>
              <a:t>hardware</a:t>
            </a:r>
            <a:endParaRPr lang="cs-CZ" b="1" dirty="0">
              <a:solidFill>
                <a:srgbClr val="006B5A"/>
              </a:solidFill>
            </a:endParaRPr>
          </a:p>
        </p:txBody>
      </p:sp>
      <p:sp>
        <p:nvSpPr>
          <p:cNvPr id="3" name="Podnadpis 2"/>
          <p:cNvSpPr>
            <a:spLocks noGrp="1"/>
          </p:cNvSpPr>
          <p:nvPr>
            <p:ph type="subTitle" idx="1"/>
          </p:nvPr>
        </p:nvSpPr>
        <p:spPr/>
        <p:txBody>
          <a:bodyPr>
            <a:normAutofit/>
          </a:bodyPr>
          <a:lstStyle/>
          <a:p>
            <a:r>
              <a:rPr lang="cs-CZ" dirty="0" smtClean="0">
                <a:solidFill>
                  <a:schemeClr val="tx1"/>
                </a:solidFill>
              </a:rPr>
              <a:t>Ing. Roman </a:t>
            </a:r>
            <a:r>
              <a:rPr lang="cs-CZ" dirty="0" err="1" smtClean="0">
                <a:solidFill>
                  <a:schemeClr val="tx1"/>
                </a:solidFill>
              </a:rPr>
              <a:t>Danel</a:t>
            </a:r>
            <a:r>
              <a:rPr lang="cs-CZ" dirty="0" smtClean="0">
                <a:solidFill>
                  <a:schemeClr val="tx1"/>
                </a:solidFill>
              </a:rPr>
              <a:t>, </a:t>
            </a:r>
            <a:r>
              <a:rPr lang="cs-CZ" dirty="0" err="1" smtClean="0">
                <a:solidFill>
                  <a:schemeClr val="tx1"/>
                </a:solidFill>
              </a:rPr>
              <a:t>Ph.D</a:t>
            </a:r>
            <a:r>
              <a:rPr lang="cs-CZ" dirty="0" smtClean="0">
                <a:solidFill>
                  <a:schemeClr val="tx1"/>
                </a:solidFill>
              </a:rPr>
              <a:t>.</a:t>
            </a:r>
          </a:p>
          <a:p>
            <a:r>
              <a:rPr lang="cs-CZ" sz="1900" dirty="0" err="1" smtClean="0">
                <a:hlinkClick r:id="rId2"/>
              </a:rPr>
              <a:t>roman.danel</a:t>
            </a:r>
            <a:r>
              <a:rPr lang="cs-CZ" sz="1900" dirty="0" smtClean="0">
                <a:hlinkClick r:id="rId2"/>
              </a:rPr>
              <a:t>@</a:t>
            </a:r>
            <a:r>
              <a:rPr lang="cs-CZ" sz="1900" dirty="0" err="1" smtClean="0">
                <a:hlinkClick r:id="rId2"/>
              </a:rPr>
              <a:t>vsb.cz</a:t>
            </a:r>
            <a:endParaRPr lang="cs-CZ" sz="1900" dirty="0" smtClean="0"/>
          </a:p>
          <a:p>
            <a:r>
              <a:rPr lang="cs-CZ" sz="1800" dirty="0" smtClean="0">
                <a:solidFill>
                  <a:srgbClr val="006B5A"/>
                </a:solidFill>
              </a:rPr>
              <a:t>Institut ekonomiky a systémů řízení</a:t>
            </a:r>
          </a:p>
          <a:p>
            <a:r>
              <a:rPr lang="cs-CZ" sz="1800" dirty="0" err="1" smtClean="0">
                <a:solidFill>
                  <a:srgbClr val="006B5A"/>
                </a:solidFill>
              </a:rPr>
              <a:t>Hornicko</a:t>
            </a:r>
            <a:r>
              <a:rPr lang="cs-CZ" sz="1800" dirty="0" smtClean="0">
                <a:solidFill>
                  <a:srgbClr val="006B5A"/>
                </a:solidFill>
              </a:rPr>
              <a:t> – geologická fakulta</a:t>
            </a:r>
          </a:p>
        </p:txBody>
      </p:sp>
      <p:pic>
        <p:nvPicPr>
          <p:cNvPr id="4" name="Obrázek 3" descr="LogoHGF.jpg"/>
          <p:cNvPicPr>
            <a:picLocks noChangeAspect="1"/>
          </p:cNvPicPr>
          <p:nvPr/>
        </p:nvPicPr>
        <p:blipFill>
          <a:blip r:embed="rId3" cstate="print"/>
          <a:stretch>
            <a:fillRect/>
          </a:stretch>
        </p:blipFill>
        <p:spPr>
          <a:xfrm>
            <a:off x="3857620" y="2285992"/>
            <a:ext cx="1242402" cy="14287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Parametry procesoru</a:t>
            </a:r>
            <a:endParaRPr lang="cs-CZ" dirty="0"/>
          </a:p>
        </p:txBody>
      </p:sp>
      <p:sp>
        <p:nvSpPr>
          <p:cNvPr id="3" name="Zástupný symbol pro obsah 2"/>
          <p:cNvSpPr>
            <a:spLocks noGrp="1"/>
          </p:cNvSpPr>
          <p:nvPr>
            <p:ph idx="1"/>
          </p:nvPr>
        </p:nvSpPr>
        <p:spPr/>
        <p:txBody>
          <a:bodyPr/>
          <a:lstStyle/>
          <a:p>
            <a:r>
              <a:rPr lang="cs-CZ" b="1" dirty="0" smtClean="0"/>
              <a:t>Frekvence</a:t>
            </a:r>
            <a:r>
              <a:rPr lang="cs-CZ" dirty="0" smtClean="0"/>
              <a:t> (=počet pracovních cyklů za sec)</a:t>
            </a:r>
          </a:p>
          <a:p>
            <a:r>
              <a:rPr lang="cs-CZ" b="1" dirty="0" smtClean="0"/>
              <a:t>Sběrnice</a:t>
            </a:r>
            <a:r>
              <a:rPr lang="cs-CZ" dirty="0" smtClean="0"/>
              <a:t> FSB (Front </a:t>
            </a:r>
            <a:r>
              <a:rPr lang="cs-CZ" dirty="0" err="1" smtClean="0"/>
              <a:t>Side</a:t>
            </a:r>
            <a:r>
              <a:rPr lang="cs-CZ" dirty="0" smtClean="0"/>
              <a:t> Bus) – vyšší rychlost FSB zvyšuje výkon celého počítače; sběrnice, která přenáší komunikaci mezi procesorem a </a:t>
            </a:r>
            <a:r>
              <a:rPr lang="cs-CZ" dirty="0" err="1" smtClean="0"/>
              <a:t>čipsetem</a:t>
            </a:r>
            <a:r>
              <a:rPr lang="cs-CZ" dirty="0" smtClean="0"/>
              <a:t> základní desky</a:t>
            </a:r>
          </a:p>
          <a:p>
            <a:r>
              <a:rPr lang="cs-CZ" b="1" dirty="0" err="1" smtClean="0"/>
              <a:t>Multiplier</a:t>
            </a:r>
            <a:r>
              <a:rPr lang="cs-CZ" dirty="0" smtClean="0"/>
              <a:t> (násobitel) – udává, kolikrát je procesor rychlejší než základní deska</a:t>
            </a:r>
          </a:p>
          <a:p>
            <a:r>
              <a:rPr lang="cs-CZ" b="1" dirty="0" smtClean="0"/>
              <a:t>Paměť </a:t>
            </a:r>
            <a:r>
              <a:rPr lang="cs-CZ" b="1" dirty="0" err="1" smtClean="0"/>
              <a:t>cache</a:t>
            </a:r>
            <a:r>
              <a:rPr lang="cs-CZ" b="1" dirty="0" smtClean="0"/>
              <a:t> </a:t>
            </a:r>
            <a:r>
              <a:rPr lang="cs-CZ" dirty="0" smtClean="0"/>
              <a:t>(vyrovnávací paměť)</a:t>
            </a:r>
            <a:endParaRPr lang="cs-CZ"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Síťová karta</a:t>
            </a:r>
            <a:endParaRPr lang="cs-CZ" dirty="0"/>
          </a:p>
        </p:txBody>
      </p:sp>
      <p:pic>
        <p:nvPicPr>
          <p:cNvPr id="4" name="Zástupný symbol pro obsah 3" descr="SITOVA.jpg"/>
          <p:cNvPicPr>
            <a:picLocks noGrp="1" noChangeAspect="1"/>
          </p:cNvPicPr>
          <p:nvPr>
            <p:ph idx="1"/>
          </p:nvPr>
        </p:nvPicPr>
        <p:blipFill>
          <a:blip r:embed="rId2" cstate="print"/>
          <a:stretch>
            <a:fillRect/>
          </a:stretch>
        </p:blipFill>
        <p:spPr>
          <a:xfrm>
            <a:off x="2000232" y="1785926"/>
            <a:ext cx="4938830" cy="3588883"/>
          </a:xfr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Výrobci NIC</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Cisco</a:t>
            </a:r>
            <a:endParaRPr lang="cs-CZ" dirty="0" smtClean="0"/>
          </a:p>
          <a:p>
            <a:r>
              <a:rPr lang="cs-CZ" dirty="0" smtClean="0"/>
              <a:t>3com</a:t>
            </a:r>
          </a:p>
          <a:p>
            <a:r>
              <a:rPr lang="cs-CZ" dirty="0" smtClean="0"/>
              <a:t>AMD</a:t>
            </a:r>
          </a:p>
          <a:p>
            <a:r>
              <a:rPr lang="cs-CZ" dirty="0" err="1" smtClean="0"/>
              <a:t>Broadcom</a:t>
            </a:r>
            <a:endParaRPr lang="cs-CZ" dirty="0" smtClean="0"/>
          </a:p>
          <a:p>
            <a:r>
              <a:rPr lang="cs-CZ" dirty="0" smtClean="0"/>
              <a:t>Intel</a:t>
            </a:r>
          </a:p>
          <a:p>
            <a:r>
              <a:rPr lang="cs-CZ" dirty="0" err="1" smtClean="0"/>
              <a:t>RealTek</a:t>
            </a:r>
            <a:endParaRPr lang="cs-CZ" dirty="0" smtClean="0"/>
          </a:p>
          <a:p>
            <a:r>
              <a:rPr lang="cs-CZ" dirty="0" smtClean="0"/>
              <a:t>VIA</a:t>
            </a:r>
          </a:p>
          <a:p>
            <a:r>
              <a:rPr lang="cs-CZ" dirty="0" smtClean="0"/>
              <a:t>a další…</a:t>
            </a:r>
            <a:endParaRPr lang="cs-CZ"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Komunikační rozhraní</a:t>
            </a:r>
            <a:endParaRPr lang="cs-CZ" dirty="0"/>
          </a:p>
        </p:txBody>
      </p:sp>
      <p:sp>
        <p:nvSpPr>
          <p:cNvPr id="3" name="Zástupný symbol pro obsah 2"/>
          <p:cNvSpPr>
            <a:spLocks noGrp="1"/>
          </p:cNvSpPr>
          <p:nvPr>
            <p:ph idx="1"/>
          </p:nvPr>
        </p:nvSpPr>
        <p:spPr/>
        <p:txBody>
          <a:bodyPr>
            <a:normAutofit lnSpcReduction="10000"/>
          </a:bodyPr>
          <a:lstStyle/>
          <a:p>
            <a:r>
              <a:rPr lang="cs-CZ" b="1" dirty="0" smtClean="0">
                <a:solidFill>
                  <a:srgbClr val="0070C0"/>
                </a:solidFill>
              </a:rPr>
              <a:t>Sériový port – RS-232</a:t>
            </a:r>
          </a:p>
          <a:p>
            <a:r>
              <a:rPr lang="cs-CZ" dirty="0" smtClean="0"/>
              <a:t>Paralelní port</a:t>
            </a:r>
          </a:p>
          <a:p>
            <a:r>
              <a:rPr lang="cs-CZ" dirty="0" smtClean="0"/>
              <a:t>PS/2</a:t>
            </a:r>
          </a:p>
          <a:p>
            <a:r>
              <a:rPr lang="cs-CZ" dirty="0" err="1" smtClean="0"/>
              <a:t>FireWire</a:t>
            </a:r>
            <a:r>
              <a:rPr lang="cs-CZ" dirty="0" smtClean="0"/>
              <a:t> (= IEEE 1394) – alternativa k USB – připojení disků, videokamer, čteček karet…</a:t>
            </a:r>
          </a:p>
          <a:p>
            <a:r>
              <a:rPr lang="cs-CZ" dirty="0" err="1" smtClean="0"/>
              <a:t>Infraport</a:t>
            </a:r>
            <a:endParaRPr lang="cs-CZ" dirty="0" smtClean="0"/>
          </a:p>
          <a:p>
            <a:r>
              <a:rPr lang="cs-CZ" dirty="0" smtClean="0"/>
              <a:t>PCMCIA</a:t>
            </a:r>
          </a:p>
          <a:p>
            <a:r>
              <a:rPr lang="cs-CZ" dirty="0" smtClean="0"/>
              <a:t>Bezdrátové: </a:t>
            </a:r>
            <a:r>
              <a:rPr lang="cs-CZ" dirty="0" err="1" smtClean="0"/>
              <a:t>Wifi</a:t>
            </a:r>
            <a:r>
              <a:rPr lang="cs-CZ" dirty="0" smtClean="0"/>
              <a:t>, </a:t>
            </a:r>
            <a:r>
              <a:rPr lang="cs-CZ" dirty="0" err="1" smtClean="0"/>
              <a:t>ZigBee</a:t>
            </a:r>
            <a:r>
              <a:rPr lang="cs-CZ" dirty="0" smtClean="0"/>
              <a:t>, </a:t>
            </a:r>
            <a:r>
              <a:rPr lang="cs-CZ" dirty="0" err="1" smtClean="0"/>
              <a:t>BlueTooth</a:t>
            </a:r>
            <a:r>
              <a:rPr lang="cs-CZ" dirty="0" smtClean="0"/>
              <a:t>, …</a:t>
            </a:r>
            <a:endParaRPr lang="cs-CZ"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buNone/>
            </a:pPr>
            <a:r>
              <a:rPr lang="cs-CZ" sz="1800" dirty="0" smtClean="0"/>
              <a:t>Zdroj: https://ist94.wikispaces.com/Ports</a:t>
            </a:r>
            <a:endParaRPr lang="cs-CZ" sz="1800" dirty="0"/>
          </a:p>
        </p:txBody>
      </p:sp>
      <p:pic>
        <p:nvPicPr>
          <p:cNvPr id="134146" name="Picture 2" descr="ports_small.JPG"/>
          <p:cNvPicPr>
            <a:picLocks noChangeAspect="1" noChangeArrowheads="1"/>
          </p:cNvPicPr>
          <p:nvPr/>
        </p:nvPicPr>
        <p:blipFill>
          <a:blip r:embed="rId2" cstate="print"/>
          <a:srcRect/>
          <a:stretch>
            <a:fillRect/>
          </a:stretch>
        </p:blipFill>
        <p:spPr bwMode="auto">
          <a:xfrm>
            <a:off x="2195736" y="476672"/>
            <a:ext cx="4846460" cy="5046316"/>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RS-232</a:t>
            </a:r>
            <a:endParaRPr lang="cs-CZ" dirty="0"/>
          </a:p>
        </p:txBody>
      </p:sp>
      <p:sp>
        <p:nvSpPr>
          <p:cNvPr id="3" name="Zástupný symbol pro obsah 2"/>
          <p:cNvSpPr>
            <a:spLocks noGrp="1"/>
          </p:cNvSpPr>
          <p:nvPr>
            <p:ph idx="1"/>
          </p:nvPr>
        </p:nvSpPr>
        <p:spPr/>
        <p:txBody>
          <a:bodyPr/>
          <a:lstStyle/>
          <a:p>
            <a:endParaRPr lang="cs-CZ" dirty="0"/>
          </a:p>
        </p:txBody>
      </p:sp>
      <p:pic>
        <p:nvPicPr>
          <p:cNvPr id="1026" name="Picture 2" descr="http://upload.wikimedia.org/wikipedia/commons/8/87/RS-232.jpeg"/>
          <p:cNvPicPr>
            <a:picLocks noChangeAspect="1" noChangeArrowheads="1"/>
          </p:cNvPicPr>
          <p:nvPr/>
        </p:nvPicPr>
        <p:blipFill>
          <a:blip r:embed="rId2" cstate="print"/>
          <a:srcRect/>
          <a:stretch>
            <a:fillRect/>
          </a:stretch>
        </p:blipFill>
        <p:spPr bwMode="auto">
          <a:xfrm>
            <a:off x="1475656" y="1700808"/>
            <a:ext cx="6096000" cy="4572000"/>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RS-232</a:t>
            </a:r>
            <a:endParaRPr lang="cs-CZ" dirty="0"/>
          </a:p>
        </p:txBody>
      </p:sp>
      <p:sp>
        <p:nvSpPr>
          <p:cNvPr id="3" name="Zástupný symbol pro obsah 2"/>
          <p:cNvSpPr>
            <a:spLocks noGrp="1"/>
          </p:cNvSpPr>
          <p:nvPr>
            <p:ph idx="1"/>
          </p:nvPr>
        </p:nvSpPr>
        <p:spPr/>
        <p:txBody>
          <a:bodyPr>
            <a:normAutofit/>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buNone/>
            </a:pPr>
            <a:r>
              <a:rPr lang="cs-CZ" sz="1800" dirty="0" smtClean="0"/>
              <a:t>Zdroj: http://shop.atoselektro.cz/kabel-pc-rs232-krizeny-samice-samice-_d2731.html</a:t>
            </a:r>
            <a:endParaRPr lang="cs-CZ" sz="1800" dirty="0"/>
          </a:p>
        </p:txBody>
      </p:sp>
      <p:pic>
        <p:nvPicPr>
          <p:cNvPr id="120834" name="Picture 2" descr="http://shop.atoselektro.cz/kabel-pc-rs232-krizeny-samice-samice-_ise2731.jpg"/>
          <p:cNvPicPr>
            <a:picLocks noChangeAspect="1" noChangeArrowheads="1"/>
          </p:cNvPicPr>
          <p:nvPr/>
        </p:nvPicPr>
        <p:blipFill>
          <a:blip r:embed="rId2" cstate="print"/>
          <a:srcRect/>
          <a:stretch>
            <a:fillRect/>
          </a:stretch>
        </p:blipFill>
        <p:spPr bwMode="auto">
          <a:xfrm>
            <a:off x="2699792" y="2348880"/>
            <a:ext cx="3810000" cy="2857500"/>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Konektor Canon – paralelní port</a:t>
            </a:r>
            <a:endParaRPr lang="cs-CZ" dirty="0"/>
          </a:p>
        </p:txBody>
      </p:sp>
      <p:pic>
        <p:nvPicPr>
          <p:cNvPr id="4" name="Zástupný symbol pro obsah 3" descr="CANON.jpg"/>
          <p:cNvPicPr>
            <a:picLocks noGrp="1" noChangeAspect="1"/>
          </p:cNvPicPr>
          <p:nvPr>
            <p:ph idx="1"/>
          </p:nvPr>
        </p:nvPicPr>
        <p:blipFill>
          <a:blip r:embed="rId2" cstate="print"/>
          <a:stretch>
            <a:fillRect/>
          </a:stretch>
        </p:blipFill>
        <p:spPr>
          <a:xfrm>
            <a:off x="1571604" y="2786058"/>
            <a:ext cx="6176254" cy="2000264"/>
          </a:xfr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Paralelní kabel - tiskárna</a:t>
            </a:r>
            <a:endParaRPr lang="cs-CZ" dirty="0"/>
          </a:p>
        </p:txBody>
      </p:sp>
      <p:sp>
        <p:nvSpPr>
          <p:cNvPr id="3" name="Zástupný symbol pro obsah 2"/>
          <p:cNvSpPr>
            <a:spLocks noGrp="1"/>
          </p:cNvSpPr>
          <p:nvPr>
            <p:ph idx="1"/>
          </p:nvPr>
        </p:nvSpPr>
        <p:spPr/>
        <p: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buNone/>
            </a:pPr>
            <a:endParaRPr lang="cs-CZ" sz="2000" dirty="0"/>
          </a:p>
        </p:txBody>
      </p:sp>
      <p:pic>
        <p:nvPicPr>
          <p:cNvPr id="122882" name="Picture 2" descr="Parallel Printer Cable Standerd 1.8m - Click Image to Close"/>
          <p:cNvPicPr>
            <a:picLocks noChangeAspect="1" noChangeArrowheads="1"/>
          </p:cNvPicPr>
          <p:nvPr/>
        </p:nvPicPr>
        <p:blipFill>
          <a:blip r:embed="rId2" cstate="print"/>
          <a:srcRect/>
          <a:stretch>
            <a:fillRect/>
          </a:stretch>
        </p:blipFill>
        <p:spPr bwMode="auto">
          <a:xfrm>
            <a:off x="323528" y="1700808"/>
            <a:ext cx="3888432" cy="4174697"/>
          </a:xfrm>
          <a:prstGeom prst="rect">
            <a:avLst/>
          </a:prstGeom>
          <a:noFill/>
        </p:spPr>
      </p:pic>
      <p:pic>
        <p:nvPicPr>
          <p:cNvPr id="122884" name="Picture 4" descr="http://www.mc3llc.com/prodimages/CC408D-06_LR.jpg"/>
          <p:cNvPicPr>
            <a:picLocks noChangeAspect="1" noChangeArrowheads="1"/>
          </p:cNvPicPr>
          <p:nvPr/>
        </p:nvPicPr>
        <p:blipFill>
          <a:blip r:embed="rId3" cstate="print"/>
          <a:srcRect/>
          <a:stretch>
            <a:fillRect/>
          </a:stretch>
        </p:blipFill>
        <p:spPr bwMode="auto">
          <a:xfrm>
            <a:off x="4139952" y="1412776"/>
            <a:ext cx="4762500" cy="4419600"/>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PCMCIA</a:t>
            </a:r>
            <a:endParaRPr lang="cs-CZ" dirty="0"/>
          </a:p>
        </p:txBody>
      </p:sp>
      <p:pic>
        <p:nvPicPr>
          <p:cNvPr id="4" name="Zástupný symbol pro obsah 3" descr="PCMCIA2.jpg"/>
          <p:cNvPicPr>
            <a:picLocks noGrp="1" noChangeAspect="1"/>
          </p:cNvPicPr>
          <p:nvPr>
            <p:ph idx="1"/>
          </p:nvPr>
        </p:nvPicPr>
        <p:blipFill>
          <a:blip r:embed="rId2" cstate="print"/>
          <a:stretch>
            <a:fillRect/>
          </a:stretch>
        </p:blipFill>
        <p:spPr>
          <a:xfrm>
            <a:off x="2214546" y="1785926"/>
            <a:ext cx="4576124" cy="3194652"/>
          </a:xfrm>
        </p:spPr>
      </p:pic>
      <p:sp>
        <p:nvSpPr>
          <p:cNvPr id="5" name="TextovéPole 4"/>
          <p:cNvSpPr txBox="1"/>
          <p:nvPr/>
        </p:nvSpPr>
        <p:spPr>
          <a:xfrm>
            <a:off x="1142976" y="5429264"/>
            <a:ext cx="7173440" cy="830997"/>
          </a:xfrm>
          <a:prstGeom prst="rect">
            <a:avLst/>
          </a:prstGeom>
          <a:noFill/>
        </p:spPr>
        <p:txBody>
          <a:bodyPr wrap="square" rtlCol="0">
            <a:spAutoFit/>
          </a:bodyPr>
          <a:lstStyle/>
          <a:p>
            <a:r>
              <a:rPr lang="cs-CZ" sz="2400" dirty="0" smtClean="0"/>
              <a:t>Rozšiřující slot, především pro notebooky, </a:t>
            </a:r>
            <a:r>
              <a:rPr lang="cs-CZ" sz="2400" dirty="0" err="1" smtClean="0"/>
              <a:t>plug</a:t>
            </a:r>
            <a:r>
              <a:rPr lang="cs-CZ" sz="2400" dirty="0" smtClean="0"/>
              <a:t> </a:t>
            </a:r>
            <a:r>
              <a:rPr lang="cs-CZ" sz="2400" dirty="0" err="1" smtClean="0"/>
              <a:t>and</a:t>
            </a:r>
            <a:r>
              <a:rPr lang="cs-CZ" sz="2400" dirty="0" smtClean="0"/>
              <a:t> play, </a:t>
            </a:r>
            <a:r>
              <a:rPr lang="cs-CZ" sz="2400" dirty="0" err="1" smtClean="0"/>
              <a:t>hot</a:t>
            </a:r>
            <a:r>
              <a:rPr lang="cs-CZ" sz="2400" dirty="0" smtClean="0"/>
              <a:t> swap funkce, nástupcem je </a:t>
            </a:r>
            <a:r>
              <a:rPr lang="cs-CZ" sz="2400" dirty="0" err="1" smtClean="0"/>
              <a:t>ExpressCard</a:t>
            </a:r>
            <a:r>
              <a:rPr lang="cs-CZ" sz="2400" dirty="0" smtClean="0"/>
              <a: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USB</a:t>
            </a:r>
            <a:endParaRPr lang="cs-CZ" dirty="0"/>
          </a:p>
        </p:txBody>
      </p:sp>
      <p:sp>
        <p:nvSpPr>
          <p:cNvPr id="3" name="Zástupný symbol pro obsah 2"/>
          <p:cNvSpPr>
            <a:spLocks noGrp="1"/>
          </p:cNvSpPr>
          <p:nvPr>
            <p:ph idx="1"/>
          </p:nvPr>
        </p:nvSpPr>
        <p:spPr/>
        <p:txBody>
          <a:bodyPr/>
          <a:lstStyle/>
          <a:p>
            <a:pPr>
              <a:buNone/>
            </a:pPr>
            <a:r>
              <a:rPr lang="cs-CZ" dirty="0" smtClean="0"/>
              <a:t>	USB = </a:t>
            </a:r>
            <a:r>
              <a:rPr lang="cs-CZ" b="1" dirty="0" err="1" smtClean="0">
                <a:solidFill>
                  <a:srgbClr val="0070C0"/>
                </a:solidFill>
              </a:rPr>
              <a:t>Universal</a:t>
            </a:r>
            <a:r>
              <a:rPr lang="cs-CZ" b="1" dirty="0" smtClean="0">
                <a:solidFill>
                  <a:srgbClr val="0070C0"/>
                </a:solidFill>
              </a:rPr>
              <a:t> </a:t>
            </a:r>
            <a:r>
              <a:rPr lang="cs-CZ" b="1" dirty="0" err="1" smtClean="0">
                <a:solidFill>
                  <a:srgbClr val="0070C0"/>
                </a:solidFill>
              </a:rPr>
              <a:t>Serial</a:t>
            </a:r>
            <a:r>
              <a:rPr lang="cs-CZ" b="1" dirty="0" smtClean="0">
                <a:solidFill>
                  <a:srgbClr val="0070C0"/>
                </a:solidFill>
              </a:rPr>
              <a:t> Bus</a:t>
            </a:r>
          </a:p>
          <a:p>
            <a:r>
              <a:rPr lang="cs-CZ" dirty="0" smtClean="0"/>
              <a:t>Univerzální sběrnice</a:t>
            </a:r>
          </a:p>
          <a:p>
            <a:r>
              <a:rPr lang="cs-CZ" dirty="0" err="1" smtClean="0"/>
              <a:t>Plug</a:t>
            </a:r>
            <a:r>
              <a:rPr lang="cs-CZ" dirty="0" smtClean="0"/>
              <a:t> &amp; Play bez nutnosti instalace ovladačů a restartu počítače</a:t>
            </a:r>
          </a:p>
          <a:p>
            <a:r>
              <a:rPr lang="cs-CZ" dirty="0" smtClean="0"/>
              <a:t>Poskytuje stejnosměrné napětí 5 V (lze odebrat až 100 </a:t>
            </a:r>
            <a:r>
              <a:rPr lang="cs-CZ" dirty="0" err="1" smtClean="0"/>
              <a:t>mA</a:t>
            </a:r>
            <a:r>
              <a:rPr lang="cs-CZ" dirty="0" smtClean="0"/>
              <a:t>)</a:t>
            </a:r>
          </a:p>
          <a:p>
            <a:r>
              <a:rPr lang="cs-CZ" dirty="0" smtClean="0"/>
              <a:t>Dvojice datových vodičů, VCC, </a:t>
            </a:r>
            <a:r>
              <a:rPr lang="cs-CZ" dirty="0" err="1" smtClean="0"/>
              <a:t>GNDm</a:t>
            </a:r>
            <a:r>
              <a:rPr lang="cs-CZ" dirty="0" smtClean="0"/>
              <a:t> kabel stíněný hliníkovou fólií</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Cache</a:t>
            </a:r>
            <a:endParaRPr lang="cs-CZ" dirty="0"/>
          </a:p>
        </p:txBody>
      </p:sp>
      <p:sp>
        <p:nvSpPr>
          <p:cNvPr id="3" name="Zástupný symbol pro obsah 2"/>
          <p:cNvSpPr>
            <a:spLocks noGrp="1"/>
          </p:cNvSpPr>
          <p:nvPr>
            <p:ph idx="1"/>
          </p:nvPr>
        </p:nvSpPr>
        <p:spPr/>
        <p:txBody>
          <a:bodyPr/>
          <a:lstStyle/>
          <a:p>
            <a:r>
              <a:rPr lang="cs-CZ" dirty="0" err="1" smtClean="0"/>
              <a:t>Cache</a:t>
            </a:r>
            <a:r>
              <a:rPr lang="cs-CZ" dirty="0" smtClean="0"/>
              <a:t> = vyrovnávací paměť</a:t>
            </a:r>
          </a:p>
          <a:p>
            <a:r>
              <a:rPr lang="cs-CZ" b="1" dirty="0" smtClean="0">
                <a:solidFill>
                  <a:srgbClr val="0070C0"/>
                </a:solidFill>
              </a:rPr>
              <a:t>L1</a:t>
            </a:r>
            <a:r>
              <a:rPr lang="cs-CZ" dirty="0" smtClean="0"/>
              <a:t> – na procesoru</a:t>
            </a:r>
          </a:p>
          <a:p>
            <a:r>
              <a:rPr lang="cs-CZ" b="1" dirty="0" smtClean="0">
                <a:solidFill>
                  <a:srgbClr val="0070C0"/>
                </a:solidFill>
              </a:rPr>
              <a:t>L2</a:t>
            </a:r>
            <a:r>
              <a:rPr lang="cs-CZ" dirty="0" smtClean="0"/>
              <a:t> – na základní desce</a:t>
            </a:r>
            <a:endParaRPr lang="cs-CZ"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USB</a:t>
            </a:r>
            <a:endParaRPr lang="cs-CZ" dirty="0"/>
          </a:p>
        </p:txBody>
      </p:sp>
      <p:sp>
        <p:nvSpPr>
          <p:cNvPr id="3" name="Zástupný symbol pro obsah 2"/>
          <p:cNvSpPr>
            <a:spLocks noGrp="1"/>
          </p:cNvSpPr>
          <p:nvPr>
            <p:ph idx="1"/>
          </p:nvPr>
        </p:nvSpPr>
        <p:spPr/>
        <p:txBody>
          <a:bodyPr/>
          <a:lstStyle/>
          <a:p>
            <a:r>
              <a:rPr lang="cs-CZ" dirty="0" smtClean="0"/>
              <a:t>USB 1.1 (1995)</a:t>
            </a:r>
          </a:p>
          <a:p>
            <a:r>
              <a:rPr lang="cs-CZ" dirty="0" smtClean="0"/>
              <a:t>USB 2.0 (2000)</a:t>
            </a:r>
          </a:p>
          <a:p>
            <a:r>
              <a:rPr lang="cs-CZ" dirty="0" smtClean="0"/>
              <a:t>USB 3.0 (specifikace 2008, rozšíření 2010)</a:t>
            </a:r>
          </a:p>
          <a:p>
            <a:r>
              <a:rPr lang="cs-CZ" dirty="0" smtClean="0"/>
              <a:t>Hub – na sběrnici lze připojit více zařízení</a:t>
            </a:r>
            <a:endParaRPr lang="cs-CZ"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Konektory USB</a:t>
            </a:r>
            <a:endParaRPr lang="cs-CZ" dirty="0"/>
          </a:p>
        </p:txBody>
      </p:sp>
      <p:pic>
        <p:nvPicPr>
          <p:cNvPr id="4" name="Zástupný symbol pro obsah 3" descr="USB_types"/>
          <p:cNvPicPr>
            <a:picLocks noGrp="1"/>
          </p:cNvPicPr>
          <p:nvPr>
            <p:ph idx="1"/>
          </p:nvPr>
        </p:nvPicPr>
        <p:blipFill>
          <a:blip r:embed="rId2" cstate="print"/>
          <a:srcRect/>
          <a:stretch>
            <a:fillRect/>
          </a:stretch>
        </p:blipFill>
        <p:spPr bwMode="auto">
          <a:xfrm>
            <a:off x="1259632" y="1844824"/>
            <a:ext cx="6313334" cy="3032993"/>
          </a:xfrm>
          <a:prstGeom prst="rect">
            <a:avLst/>
          </a:prstGeom>
          <a:noFill/>
          <a:ln w="9525">
            <a:noFill/>
            <a:miter lim="800000"/>
            <a:headEnd/>
            <a:tailEnd/>
          </a:ln>
        </p:spPr>
      </p:pic>
      <p:sp>
        <p:nvSpPr>
          <p:cNvPr id="5" name="TextovéPole 4"/>
          <p:cNvSpPr txBox="1"/>
          <p:nvPr/>
        </p:nvSpPr>
        <p:spPr>
          <a:xfrm>
            <a:off x="642910" y="5500702"/>
            <a:ext cx="7929618" cy="923330"/>
          </a:xfrm>
          <a:prstGeom prst="rect">
            <a:avLst/>
          </a:prstGeom>
          <a:noFill/>
        </p:spPr>
        <p:txBody>
          <a:bodyPr wrap="square" rtlCol="0">
            <a:spAutoFit/>
          </a:bodyPr>
          <a:lstStyle/>
          <a:p>
            <a:r>
              <a:rPr lang="cs-CZ" i="1" dirty="0" smtClean="0"/>
              <a:t>Konektory USB v pořadí zleva – </a:t>
            </a:r>
            <a:r>
              <a:rPr lang="cs-CZ" i="1" dirty="0" err="1" smtClean="0"/>
              <a:t>micro</a:t>
            </a:r>
            <a:r>
              <a:rPr lang="cs-CZ" i="1" dirty="0" smtClean="0"/>
              <a:t> USB, mini USB, typ B, typ A zásuvka a zcela vpravo je typ A zástrčka (bývá na kabelu, který zasunujeme do počítače).</a:t>
            </a:r>
          </a:p>
          <a:p>
            <a:endParaRPr lang="cs-CZ"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MODEM</a:t>
            </a:r>
            <a:endParaRPr lang="cs-CZ" dirty="0"/>
          </a:p>
        </p:txBody>
      </p:sp>
      <p:sp>
        <p:nvSpPr>
          <p:cNvPr id="3" name="Zástupný symbol pro obsah 2"/>
          <p:cNvSpPr>
            <a:spLocks noGrp="1"/>
          </p:cNvSpPr>
          <p:nvPr>
            <p:ph idx="1"/>
          </p:nvPr>
        </p:nvSpPr>
        <p:spPr/>
        <p:txBody>
          <a:bodyPr/>
          <a:lstStyle/>
          <a:p>
            <a:r>
              <a:rPr lang="cs-CZ" dirty="0" smtClean="0"/>
              <a:t>Modulátor/Demodulátor</a:t>
            </a:r>
          </a:p>
          <a:p>
            <a:r>
              <a:rPr lang="cs-CZ" dirty="0" smtClean="0"/>
              <a:t>Zařízení pro </a:t>
            </a:r>
            <a:r>
              <a:rPr lang="cs-CZ" b="1" dirty="0" smtClean="0">
                <a:solidFill>
                  <a:srgbClr val="C00000"/>
                </a:solidFill>
              </a:rPr>
              <a:t>převod mezi analogovým a digitálním signálem</a:t>
            </a:r>
          </a:p>
          <a:p>
            <a:r>
              <a:rPr lang="cs-CZ" dirty="0" smtClean="0"/>
              <a:t>Komunikace mezi počítači prostřednictvím telefonních linek (tj. analogově!)</a:t>
            </a:r>
          </a:p>
          <a:p>
            <a:r>
              <a:rPr lang="cs-CZ" dirty="0" smtClean="0"/>
              <a:t>Přenosová rychlost – teoretické maximum 56kb/s</a:t>
            </a:r>
          </a:p>
          <a:p>
            <a:r>
              <a:rPr lang="cs-CZ" dirty="0" smtClean="0"/>
              <a:t>Širokopásmové, point-to-point, rádio, ADSL,…</a:t>
            </a:r>
            <a:endParaRPr lang="cs-CZ"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Modem</a:t>
            </a:r>
            <a:endParaRPr lang="cs-CZ" dirty="0"/>
          </a:p>
        </p:txBody>
      </p:sp>
      <p:sp>
        <p:nvSpPr>
          <p:cNvPr id="3" name="Zástupný symbol pro obsah 2"/>
          <p:cNvSpPr>
            <a:spLocks noGrp="1"/>
          </p:cNvSpPr>
          <p:nvPr>
            <p:ph idx="1"/>
          </p:nvPr>
        </p:nvSpPr>
        <p:spPr/>
        <p: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ctr">
              <a:buNone/>
            </a:pPr>
            <a:r>
              <a:rPr lang="cs-CZ" sz="1600" dirty="0" smtClean="0"/>
              <a:t>Zdroj:  http://www.</a:t>
            </a:r>
            <a:r>
              <a:rPr lang="cs-CZ" sz="1600" dirty="0" err="1" smtClean="0"/>
              <a:t>tahirmehmood.com</a:t>
            </a:r>
            <a:r>
              <a:rPr lang="cs-CZ" sz="1600" dirty="0" smtClean="0"/>
              <a:t>/</a:t>
            </a:r>
            <a:r>
              <a:rPr lang="cs-CZ" sz="1600" dirty="0" err="1" smtClean="0"/>
              <a:t>how</a:t>
            </a:r>
            <a:r>
              <a:rPr lang="cs-CZ" sz="1600" dirty="0" smtClean="0"/>
              <a:t>-to-</a:t>
            </a:r>
            <a:r>
              <a:rPr lang="cs-CZ" sz="1600" dirty="0" err="1" smtClean="0"/>
              <a:t>configure</a:t>
            </a:r>
            <a:r>
              <a:rPr lang="cs-CZ" sz="1600" dirty="0" smtClean="0"/>
              <a:t>-</a:t>
            </a:r>
            <a:r>
              <a:rPr lang="cs-CZ" sz="1600" dirty="0" err="1" smtClean="0"/>
              <a:t>dsl</a:t>
            </a:r>
            <a:r>
              <a:rPr lang="cs-CZ" sz="1600" dirty="0" smtClean="0"/>
              <a:t>-</a:t>
            </a:r>
            <a:r>
              <a:rPr lang="cs-CZ" sz="1600" dirty="0" err="1" smtClean="0"/>
              <a:t>router</a:t>
            </a:r>
            <a:r>
              <a:rPr lang="cs-CZ" sz="1600" dirty="0" smtClean="0"/>
              <a:t>-modem/</a:t>
            </a:r>
            <a:endParaRPr lang="cs-CZ" sz="1600" dirty="0"/>
          </a:p>
        </p:txBody>
      </p:sp>
      <p:pic>
        <p:nvPicPr>
          <p:cNvPr id="123906" name="Picture 2" descr="http://www.tahirmehmood.com/wp-content/uploads/2011/01/dslsetup.png"/>
          <p:cNvPicPr>
            <a:picLocks noChangeAspect="1" noChangeArrowheads="1"/>
          </p:cNvPicPr>
          <p:nvPr/>
        </p:nvPicPr>
        <p:blipFill>
          <a:blip r:embed="rId2" cstate="print"/>
          <a:srcRect/>
          <a:stretch>
            <a:fillRect/>
          </a:stretch>
        </p:blipFill>
        <p:spPr bwMode="auto">
          <a:xfrm>
            <a:off x="2123728" y="1700808"/>
            <a:ext cx="5112568" cy="3886878"/>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UPS</a:t>
            </a:r>
            <a:endParaRPr lang="cs-CZ" dirty="0"/>
          </a:p>
        </p:txBody>
      </p:sp>
      <p:sp>
        <p:nvSpPr>
          <p:cNvPr id="3" name="Zástupný symbol pro obsah 2"/>
          <p:cNvSpPr>
            <a:spLocks noGrp="1"/>
          </p:cNvSpPr>
          <p:nvPr>
            <p:ph idx="1"/>
          </p:nvPr>
        </p:nvSpPr>
        <p:spPr/>
        <p:txBody>
          <a:bodyPr/>
          <a:lstStyle/>
          <a:p>
            <a:r>
              <a:rPr lang="cs-CZ" dirty="0" smtClean="0"/>
              <a:t>Záložní zdroj energie</a:t>
            </a:r>
          </a:p>
          <a:p>
            <a:r>
              <a:rPr lang="cs-CZ" dirty="0" err="1"/>
              <a:t>Uninterruptible</a:t>
            </a:r>
            <a:r>
              <a:rPr lang="cs-CZ" dirty="0"/>
              <a:t> </a:t>
            </a:r>
            <a:r>
              <a:rPr lang="cs-CZ" dirty="0" err="1"/>
              <a:t>Power</a:t>
            </a:r>
            <a:r>
              <a:rPr lang="cs-CZ" dirty="0"/>
              <a:t> Supply </a:t>
            </a:r>
          </a:p>
        </p:txBody>
      </p:sp>
    </p:spTree>
    <p:extLst>
      <p:ext uri="{BB962C8B-B14F-4D97-AF65-F5344CB8AC3E}">
        <p14:creationId xmlns:p14="http://schemas.microsoft.com/office/powerpoint/2010/main" val="26551294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Volba UPS</a:t>
            </a:r>
            <a:endParaRPr lang="cs-CZ" dirty="0"/>
          </a:p>
        </p:txBody>
      </p:sp>
      <p:sp>
        <p:nvSpPr>
          <p:cNvPr id="3" name="Zástupný symbol pro obsah 2"/>
          <p:cNvSpPr>
            <a:spLocks noGrp="1"/>
          </p:cNvSpPr>
          <p:nvPr>
            <p:ph idx="1"/>
          </p:nvPr>
        </p:nvSpPr>
        <p:spPr/>
        <p:txBody>
          <a:bodyPr/>
          <a:lstStyle/>
          <a:p>
            <a:r>
              <a:rPr lang="cs-CZ" dirty="0" smtClean="0"/>
              <a:t>Dimenzování dle příkonu </a:t>
            </a:r>
          </a:p>
          <a:p>
            <a:r>
              <a:rPr lang="cs-CZ" dirty="0" smtClean="0"/>
              <a:t>Doba chodu</a:t>
            </a:r>
          </a:p>
          <a:p>
            <a:r>
              <a:rPr lang="cs-CZ" dirty="0" smtClean="0"/>
              <a:t>Správa</a:t>
            </a:r>
          </a:p>
          <a:p>
            <a:r>
              <a:rPr lang="cs-CZ" dirty="0" smtClean="0"/>
              <a:t>Energetická účinnost</a:t>
            </a:r>
          </a:p>
          <a:p>
            <a:r>
              <a:rPr lang="cs-CZ" dirty="0" smtClean="0"/>
              <a:t>Ochrana datových linek proti přepětí</a:t>
            </a:r>
            <a:endParaRPr lang="cs-CZ" dirty="0"/>
          </a:p>
        </p:txBody>
      </p:sp>
    </p:spTree>
    <p:extLst>
      <p:ext uri="{BB962C8B-B14F-4D97-AF65-F5344CB8AC3E}">
        <p14:creationId xmlns:p14="http://schemas.microsoft.com/office/powerpoint/2010/main" val="415358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pojmy </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Co je to </a:t>
            </a:r>
            <a:r>
              <a:rPr lang="cs-CZ" b="1" dirty="0" smtClean="0">
                <a:solidFill>
                  <a:srgbClr val="C00000"/>
                </a:solidFill>
              </a:rPr>
              <a:t>ovladač (driver)</a:t>
            </a:r>
            <a:r>
              <a:rPr lang="cs-CZ" dirty="0" smtClean="0"/>
              <a:t>?</a:t>
            </a:r>
          </a:p>
          <a:p>
            <a:pPr lvl="1"/>
            <a:r>
              <a:rPr lang="cs-CZ" dirty="0" smtClean="0"/>
              <a:t>Software, umožňující počítači komunikovat se zařízeními</a:t>
            </a:r>
          </a:p>
          <a:p>
            <a:r>
              <a:rPr lang="cs-CZ" dirty="0" smtClean="0"/>
              <a:t>Co je to </a:t>
            </a:r>
            <a:r>
              <a:rPr lang="cs-CZ" dirty="0" smtClean="0">
                <a:solidFill>
                  <a:srgbClr val="C00000"/>
                </a:solidFill>
              </a:rPr>
              <a:t>IRQ</a:t>
            </a:r>
            <a:r>
              <a:rPr lang="cs-CZ" dirty="0" smtClean="0"/>
              <a:t> (</a:t>
            </a:r>
            <a:r>
              <a:rPr lang="cs-CZ" dirty="0" err="1" smtClean="0"/>
              <a:t>Interrupt</a:t>
            </a:r>
            <a:r>
              <a:rPr lang="cs-CZ" dirty="0" smtClean="0"/>
              <a:t> </a:t>
            </a:r>
            <a:r>
              <a:rPr lang="cs-CZ" dirty="0" err="1" smtClean="0"/>
              <a:t>ReQuest</a:t>
            </a:r>
            <a:r>
              <a:rPr lang="cs-CZ" dirty="0" smtClean="0"/>
              <a:t> )?</a:t>
            </a:r>
          </a:p>
          <a:p>
            <a:pPr lvl="1"/>
            <a:r>
              <a:rPr lang="cs-CZ" dirty="0" smtClean="0"/>
              <a:t>požadavek na přerušení</a:t>
            </a:r>
          </a:p>
          <a:p>
            <a:r>
              <a:rPr lang="cs-CZ" dirty="0" smtClean="0"/>
              <a:t>Co je to </a:t>
            </a:r>
            <a:r>
              <a:rPr lang="cs-CZ" dirty="0" smtClean="0">
                <a:solidFill>
                  <a:srgbClr val="C00000"/>
                </a:solidFill>
              </a:rPr>
              <a:t>DMA</a:t>
            </a:r>
            <a:r>
              <a:rPr lang="cs-CZ" dirty="0" smtClean="0"/>
              <a:t> (</a:t>
            </a:r>
            <a:r>
              <a:rPr lang="cs-CZ" dirty="0" err="1" smtClean="0"/>
              <a:t>Direct</a:t>
            </a:r>
            <a:r>
              <a:rPr lang="cs-CZ" dirty="0" smtClean="0"/>
              <a:t> </a:t>
            </a:r>
            <a:r>
              <a:rPr lang="cs-CZ" dirty="0" err="1" smtClean="0"/>
              <a:t>Memory</a:t>
            </a:r>
            <a:r>
              <a:rPr lang="cs-CZ" dirty="0" smtClean="0"/>
              <a:t> Access)?</a:t>
            </a:r>
          </a:p>
          <a:p>
            <a:pPr lvl="1"/>
            <a:r>
              <a:rPr lang="cs-CZ" dirty="0" smtClean="0"/>
              <a:t>způsob, kterým počítače umožňují hardwarovému subsystému přímý přístup do operační paměti tzn. bez účasti procesoru</a:t>
            </a:r>
          </a:p>
          <a:p>
            <a:pPr>
              <a:buNone/>
            </a:pPr>
            <a:endParaRPr lang="cs-CZ" dirty="0"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Driver</a:t>
            </a:r>
            <a:endParaRPr lang="cs-CZ" dirty="0"/>
          </a:p>
        </p:txBody>
      </p:sp>
      <p:sp>
        <p:nvSpPr>
          <p:cNvPr id="3" name="Zástupný symbol pro obsah 2"/>
          <p:cNvSpPr>
            <a:spLocks noGrp="1"/>
          </p:cNvSpPr>
          <p:nvPr>
            <p:ph idx="1"/>
          </p:nvPr>
        </p:nvSpPr>
        <p:spPr/>
        <p:txBody>
          <a:bodyPr/>
          <a:lstStyle/>
          <a:p>
            <a:endParaRPr lang="cs-CZ" dirty="0"/>
          </a:p>
        </p:txBody>
      </p:sp>
      <p:pic>
        <p:nvPicPr>
          <p:cNvPr id="135170" name="Picture 2" descr="Obrázek znázorňující, jak ovladače povolují komunikaci mezi hardwarovými zařízeními a počítačem, ve kterém jsou nainstalována."/>
          <p:cNvPicPr>
            <a:picLocks noChangeAspect="1" noChangeArrowheads="1"/>
          </p:cNvPicPr>
          <p:nvPr/>
        </p:nvPicPr>
        <p:blipFill>
          <a:blip r:embed="rId2" cstate="print"/>
          <a:srcRect/>
          <a:stretch>
            <a:fillRect/>
          </a:stretch>
        </p:blipFill>
        <p:spPr bwMode="auto">
          <a:xfrm>
            <a:off x="2339752" y="404664"/>
            <a:ext cx="4464496" cy="5790463"/>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IRQ</a:t>
            </a:r>
            <a:endParaRPr lang="cs-CZ" dirty="0"/>
          </a:p>
        </p:txBody>
      </p:sp>
      <p:sp>
        <p:nvSpPr>
          <p:cNvPr id="3" name="Zástupný symbol pro obsah 2"/>
          <p:cNvSpPr>
            <a:spLocks noGrp="1"/>
          </p:cNvSpPr>
          <p:nvPr>
            <p:ph idx="1"/>
          </p:nvPr>
        </p:nvSpPr>
        <p:spPr/>
        <p:txBody>
          <a:bodyPr/>
          <a:lstStyle/>
          <a:p>
            <a:pPr>
              <a:buNone/>
            </a:pPr>
            <a:r>
              <a:rPr lang="cs-CZ" dirty="0" smtClean="0"/>
              <a:t>IRQ (</a:t>
            </a:r>
            <a:r>
              <a:rPr lang="cs-CZ" dirty="0" err="1" smtClean="0"/>
              <a:t>Interrupt</a:t>
            </a:r>
            <a:r>
              <a:rPr lang="cs-CZ" dirty="0" smtClean="0"/>
              <a:t> </a:t>
            </a:r>
            <a:r>
              <a:rPr lang="cs-CZ" dirty="0" err="1" smtClean="0"/>
              <a:t>Request</a:t>
            </a:r>
            <a:r>
              <a:rPr lang="cs-CZ" dirty="0" smtClean="0"/>
              <a:t>) = </a:t>
            </a:r>
            <a:r>
              <a:rPr lang="cs-CZ" b="1" dirty="0" smtClean="0">
                <a:solidFill>
                  <a:srgbClr val="C00000"/>
                </a:solidFill>
              </a:rPr>
              <a:t>hardwarové přerušení </a:t>
            </a:r>
          </a:p>
          <a:p>
            <a:pPr>
              <a:buNone/>
            </a:pPr>
            <a:endParaRPr lang="cs-CZ" dirty="0" smtClean="0">
              <a:solidFill>
                <a:srgbClr val="002060"/>
              </a:solidFill>
            </a:endParaRPr>
          </a:p>
          <a:p>
            <a:pPr>
              <a:buNone/>
            </a:pPr>
            <a:r>
              <a:rPr lang="cs-CZ" dirty="0" smtClean="0"/>
              <a:t>	HW prostředek vyvolá požadavek na přerušení, CPU spustí obslužný program, který požadavek vyřídí.</a:t>
            </a:r>
          </a:p>
          <a:p>
            <a:pPr>
              <a:buNone/>
            </a:pPr>
            <a:endParaRPr lang="cs-CZ"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Standardní IRQ</a:t>
            </a:r>
            <a:endParaRPr lang="cs-CZ" dirty="0"/>
          </a:p>
        </p:txBody>
      </p:sp>
      <p:sp>
        <p:nvSpPr>
          <p:cNvPr id="3" name="Zástupný symbol pro obsah 2"/>
          <p:cNvSpPr>
            <a:spLocks noGrp="1"/>
          </p:cNvSpPr>
          <p:nvPr>
            <p:ph idx="1"/>
          </p:nvPr>
        </p:nvSpPr>
        <p:spPr>
          <a:xfrm>
            <a:off x="500034" y="1285860"/>
            <a:ext cx="8229600" cy="4525963"/>
          </a:xfrm>
        </p:spPr>
        <p:txBody>
          <a:bodyPr>
            <a:normAutofit fontScale="25000" lnSpcReduction="20000"/>
          </a:bodyPr>
          <a:lstStyle/>
          <a:p>
            <a:r>
              <a:rPr lang="cs-CZ" dirty="0" smtClean="0"/>
              <a:t>Standardní obsazení úrovní přerušení: </a:t>
            </a:r>
          </a:p>
          <a:p>
            <a:r>
              <a:rPr lang="cs-CZ" b="1" dirty="0" smtClean="0"/>
              <a:t>IRQ </a:t>
            </a:r>
            <a:endParaRPr lang="cs-CZ" dirty="0" smtClean="0"/>
          </a:p>
          <a:p>
            <a:r>
              <a:rPr lang="cs-CZ" b="1" dirty="0" smtClean="0"/>
              <a:t>Zařízení </a:t>
            </a:r>
            <a:endParaRPr lang="cs-CZ" dirty="0" smtClean="0"/>
          </a:p>
          <a:p>
            <a:r>
              <a:rPr lang="cs-CZ" b="1" dirty="0" smtClean="0"/>
              <a:t>Poznámka </a:t>
            </a:r>
            <a:endParaRPr lang="cs-CZ" dirty="0" smtClean="0"/>
          </a:p>
          <a:p>
            <a:r>
              <a:rPr lang="cs-CZ" b="1" dirty="0" smtClean="0"/>
              <a:t>0 </a:t>
            </a:r>
            <a:endParaRPr lang="cs-CZ" dirty="0" smtClean="0"/>
          </a:p>
          <a:p>
            <a:r>
              <a:rPr lang="cs-CZ" dirty="0" smtClean="0"/>
              <a:t>Časovač (</a:t>
            </a:r>
            <a:r>
              <a:rPr lang="cs-CZ" dirty="0" err="1" smtClean="0"/>
              <a:t>timer</a:t>
            </a:r>
            <a:r>
              <a:rPr lang="cs-CZ" dirty="0" smtClean="0"/>
              <a:t>) </a:t>
            </a:r>
          </a:p>
          <a:p>
            <a:r>
              <a:rPr lang="cs-CZ" b="1" dirty="0" smtClean="0"/>
              <a:t>1 </a:t>
            </a:r>
            <a:endParaRPr lang="cs-CZ" dirty="0" smtClean="0"/>
          </a:p>
          <a:p>
            <a:r>
              <a:rPr lang="cs-CZ" u="sng" dirty="0" smtClean="0">
                <a:hlinkClick r:id="rId2"/>
              </a:rPr>
              <a:t>Klávesnice</a:t>
            </a:r>
            <a:r>
              <a:rPr lang="cs-CZ" dirty="0" smtClean="0"/>
              <a:t> </a:t>
            </a:r>
          </a:p>
          <a:p>
            <a:r>
              <a:rPr lang="cs-CZ" b="1" dirty="0" smtClean="0"/>
              <a:t>2 </a:t>
            </a:r>
            <a:endParaRPr lang="cs-CZ" dirty="0" smtClean="0"/>
          </a:p>
          <a:p>
            <a:r>
              <a:rPr lang="cs-CZ" dirty="0" smtClean="0"/>
              <a:t>[</a:t>
            </a:r>
            <a:r>
              <a:rPr lang="cs-CZ" dirty="0" err="1" smtClean="0"/>
              <a:t>Cascade</a:t>
            </a:r>
            <a:r>
              <a:rPr lang="cs-CZ" dirty="0" smtClean="0"/>
              <a:t>] </a:t>
            </a:r>
          </a:p>
          <a:p>
            <a:r>
              <a:rPr lang="cs-CZ" dirty="0" smtClean="0"/>
              <a:t>Pouze u počítačů AT se sběrnicí ISA. Slouží jako vstupní bod pro přerušení IRQ 8 - IRQ 15 </a:t>
            </a:r>
          </a:p>
          <a:p>
            <a:r>
              <a:rPr lang="cs-CZ" b="1" dirty="0" smtClean="0"/>
              <a:t>3 </a:t>
            </a:r>
            <a:endParaRPr lang="cs-CZ" dirty="0" smtClean="0"/>
          </a:p>
          <a:p>
            <a:r>
              <a:rPr lang="cs-CZ" u="sng" dirty="0" smtClean="0">
                <a:hlinkClick r:id="rId3"/>
              </a:rPr>
              <a:t>COM 2</a:t>
            </a:r>
            <a:r>
              <a:rPr lang="cs-CZ" dirty="0" smtClean="0"/>
              <a:t> </a:t>
            </a:r>
          </a:p>
          <a:p>
            <a:r>
              <a:rPr lang="cs-CZ" dirty="0" smtClean="0"/>
              <a:t>Druhý sériový port </a:t>
            </a:r>
          </a:p>
          <a:p>
            <a:r>
              <a:rPr lang="cs-CZ" b="1" dirty="0" smtClean="0"/>
              <a:t>4 </a:t>
            </a:r>
            <a:endParaRPr lang="cs-CZ" dirty="0" smtClean="0"/>
          </a:p>
          <a:p>
            <a:r>
              <a:rPr lang="cs-CZ" u="sng" dirty="0" smtClean="0">
                <a:hlinkClick r:id="rId3"/>
              </a:rPr>
              <a:t>COM 1</a:t>
            </a:r>
            <a:r>
              <a:rPr lang="cs-CZ" dirty="0" smtClean="0"/>
              <a:t> </a:t>
            </a:r>
          </a:p>
          <a:p>
            <a:r>
              <a:rPr lang="cs-CZ" dirty="0" smtClean="0"/>
              <a:t>První sériový port </a:t>
            </a:r>
          </a:p>
          <a:p>
            <a:r>
              <a:rPr lang="cs-CZ" b="1" dirty="0" smtClean="0"/>
              <a:t>5 </a:t>
            </a:r>
            <a:endParaRPr lang="cs-CZ" dirty="0" smtClean="0"/>
          </a:p>
          <a:p>
            <a:r>
              <a:rPr lang="cs-CZ" dirty="0" smtClean="0"/>
              <a:t>Volné/</a:t>
            </a:r>
            <a:r>
              <a:rPr lang="cs-CZ" u="sng" dirty="0" smtClean="0">
                <a:hlinkClick r:id="rId3"/>
              </a:rPr>
              <a:t>LPT 2</a:t>
            </a:r>
            <a:r>
              <a:rPr lang="cs-CZ" dirty="0" smtClean="0"/>
              <a:t> </a:t>
            </a:r>
          </a:p>
          <a:p>
            <a:r>
              <a:rPr lang="cs-CZ" dirty="0" smtClean="0"/>
              <a:t>u počítačů XT obsazeno </a:t>
            </a:r>
            <a:r>
              <a:rPr lang="cs-CZ" u="sng" dirty="0" smtClean="0">
                <a:hlinkClick r:id="rId4"/>
              </a:rPr>
              <a:t>pevným diskem</a:t>
            </a:r>
            <a:r>
              <a:rPr lang="cs-CZ" dirty="0" smtClean="0"/>
              <a:t> </a:t>
            </a:r>
          </a:p>
          <a:p>
            <a:r>
              <a:rPr lang="cs-CZ" b="1" dirty="0" smtClean="0"/>
              <a:t>6 </a:t>
            </a:r>
            <a:endParaRPr lang="cs-CZ" dirty="0" smtClean="0"/>
          </a:p>
          <a:p>
            <a:r>
              <a:rPr lang="cs-CZ" u="sng" dirty="0" smtClean="0">
                <a:hlinkClick r:id="rId5"/>
              </a:rPr>
              <a:t>Floppy disk</a:t>
            </a:r>
            <a:r>
              <a:rPr lang="cs-CZ" dirty="0" smtClean="0"/>
              <a:t> </a:t>
            </a:r>
          </a:p>
          <a:p>
            <a:r>
              <a:rPr lang="cs-CZ" dirty="0" smtClean="0"/>
              <a:t>Mechanika pružného disku </a:t>
            </a:r>
          </a:p>
          <a:p>
            <a:r>
              <a:rPr lang="cs-CZ" b="1" dirty="0" smtClean="0"/>
              <a:t>7 </a:t>
            </a:r>
            <a:endParaRPr lang="cs-CZ" dirty="0" smtClean="0"/>
          </a:p>
          <a:p>
            <a:r>
              <a:rPr lang="cs-CZ" u="sng" dirty="0" smtClean="0">
                <a:hlinkClick r:id="rId3"/>
              </a:rPr>
              <a:t>LPT 1</a:t>
            </a:r>
            <a:r>
              <a:rPr lang="cs-CZ" dirty="0" smtClean="0"/>
              <a:t> </a:t>
            </a:r>
          </a:p>
          <a:p>
            <a:r>
              <a:rPr lang="cs-CZ" dirty="0" smtClean="0"/>
              <a:t>První paralelní port </a:t>
            </a:r>
          </a:p>
          <a:p>
            <a:r>
              <a:rPr lang="cs-CZ" b="1" dirty="0" smtClean="0"/>
              <a:t>8 </a:t>
            </a:r>
            <a:endParaRPr lang="cs-CZ" dirty="0" smtClean="0"/>
          </a:p>
          <a:p>
            <a:r>
              <a:rPr lang="cs-CZ" dirty="0" smtClean="0"/>
              <a:t>Hodiny/Kalendář </a:t>
            </a:r>
          </a:p>
          <a:p>
            <a:r>
              <a:rPr lang="cs-CZ" b="1" dirty="0" smtClean="0"/>
              <a:t>9 </a:t>
            </a:r>
            <a:endParaRPr lang="cs-CZ" dirty="0" smtClean="0"/>
          </a:p>
          <a:p>
            <a:r>
              <a:rPr lang="cs-CZ" u="sng" dirty="0" smtClean="0">
                <a:hlinkClick r:id="rId6"/>
              </a:rPr>
              <a:t>VGA</a:t>
            </a:r>
            <a:r>
              <a:rPr lang="cs-CZ" dirty="0" smtClean="0"/>
              <a:t> (</a:t>
            </a:r>
            <a:r>
              <a:rPr lang="cs-CZ" u="sng" dirty="0" smtClean="0">
                <a:hlinkClick r:id="rId6"/>
              </a:rPr>
              <a:t>SVGA</a:t>
            </a:r>
            <a:r>
              <a:rPr lang="cs-CZ" dirty="0" smtClean="0"/>
              <a:t>) </a:t>
            </a:r>
          </a:p>
          <a:p>
            <a:r>
              <a:rPr lang="cs-CZ" u="sng" dirty="0" smtClean="0">
                <a:hlinkClick r:id="rId7"/>
              </a:rPr>
              <a:t>Videokarta</a:t>
            </a:r>
            <a:r>
              <a:rPr lang="cs-CZ" dirty="0" smtClean="0"/>
              <a:t>, </a:t>
            </a:r>
            <a:r>
              <a:rPr lang="cs-CZ" u="sng" dirty="0" smtClean="0">
                <a:hlinkClick r:id="rId8"/>
              </a:rPr>
              <a:t>síťová</a:t>
            </a:r>
            <a:r>
              <a:rPr lang="cs-CZ" dirty="0" smtClean="0"/>
              <a:t> karta nebo volné </a:t>
            </a:r>
          </a:p>
          <a:p>
            <a:r>
              <a:rPr lang="cs-CZ" b="1" dirty="0" smtClean="0"/>
              <a:t>10 </a:t>
            </a:r>
            <a:endParaRPr lang="cs-CZ" dirty="0" smtClean="0"/>
          </a:p>
          <a:p>
            <a:r>
              <a:rPr lang="cs-CZ" dirty="0" smtClean="0"/>
              <a:t>Volné </a:t>
            </a:r>
          </a:p>
          <a:p>
            <a:r>
              <a:rPr lang="cs-CZ" b="1" dirty="0" smtClean="0"/>
              <a:t>11 </a:t>
            </a:r>
            <a:endParaRPr lang="cs-CZ" dirty="0" smtClean="0"/>
          </a:p>
          <a:p>
            <a:r>
              <a:rPr lang="cs-CZ" dirty="0" smtClean="0"/>
              <a:t>Volné </a:t>
            </a:r>
          </a:p>
          <a:p>
            <a:r>
              <a:rPr lang="cs-CZ" b="1" dirty="0" smtClean="0"/>
              <a:t>12 </a:t>
            </a:r>
            <a:endParaRPr lang="cs-CZ" dirty="0" smtClean="0"/>
          </a:p>
          <a:p>
            <a:r>
              <a:rPr lang="cs-CZ" dirty="0" smtClean="0"/>
              <a:t>PS/2 </a:t>
            </a:r>
            <a:r>
              <a:rPr lang="cs-CZ" u="sng" dirty="0" smtClean="0">
                <a:hlinkClick r:id="rId2"/>
              </a:rPr>
              <a:t>Myš</a:t>
            </a:r>
            <a:r>
              <a:rPr lang="cs-CZ" dirty="0" smtClean="0"/>
              <a:t> </a:t>
            </a:r>
          </a:p>
          <a:p>
            <a:r>
              <a:rPr lang="cs-CZ" dirty="0" smtClean="0"/>
              <a:t>nebo volné </a:t>
            </a:r>
          </a:p>
          <a:p>
            <a:r>
              <a:rPr lang="cs-CZ" b="1" dirty="0" smtClean="0"/>
              <a:t>13 </a:t>
            </a:r>
            <a:endParaRPr lang="cs-CZ" dirty="0" smtClean="0"/>
          </a:p>
          <a:p>
            <a:r>
              <a:rPr lang="cs-CZ" u="sng" dirty="0" smtClean="0">
                <a:hlinkClick r:id="rId9"/>
              </a:rPr>
              <a:t>FPU</a:t>
            </a:r>
            <a:r>
              <a:rPr lang="cs-CZ" dirty="0" smtClean="0"/>
              <a:t> </a:t>
            </a:r>
          </a:p>
          <a:p>
            <a:r>
              <a:rPr lang="cs-CZ" dirty="0" smtClean="0"/>
              <a:t>Numerický koprocesor </a:t>
            </a:r>
          </a:p>
          <a:p>
            <a:r>
              <a:rPr lang="cs-CZ" b="1" dirty="0" smtClean="0"/>
              <a:t>14 </a:t>
            </a:r>
            <a:endParaRPr lang="cs-CZ" dirty="0" smtClean="0"/>
          </a:p>
          <a:p>
            <a:r>
              <a:rPr lang="cs-CZ" u="sng" dirty="0" smtClean="0">
                <a:hlinkClick r:id="rId4"/>
              </a:rPr>
              <a:t>HDD</a:t>
            </a:r>
            <a:r>
              <a:rPr lang="cs-CZ" dirty="0" smtClean="0"/>
              <a:t> </a:t>
            </a:r>
          </a:p>
          <a:p>
            <a:r>
              <a:rPr lang="cs-CZ" dirty="0" smtClean="0"/>
              <a:t>Pevný disk - Primární </a:t>
            </a:r>
            <a:r>
              <a:rPr lang="cs-CZ" u="sng" dirty="0" smtClean="0">
                <a:hlinkClick r:id="rId10"/>
              </a:rPr>
              <a:t>EIDE</a:t>
            </a:r>
            <a:r>
              <a:rPr lang="cs-CZ" dirty="0" smtClean="0"/>
              <a:t> kanál </a:t>
            </a:r>
          </a:p>
          <a:p>
            <a:r>
              <a:rPr lang="cs-CZ" b="1" dirty="0" smtClean="0"/>
              <a:t>15 </a:t>
            </a:r>
            <a:endParaRPr lang="cs-CZ" dirty="0" smtClean="0"/>
          </a:p>
          <a:p>
            <a:r>
              <a:rPr lang="cs-CZ" u="sng" dirty="0" smtClean="0">
                <a:hlinkClick r:id="rId4"/>
              </a:rPr>
              <a:t>HDD</a:t>
            </a:r>
            <a:r>
              <a:rPr lang="cs-CZ" dirty="0" smtClean="0"/>
              <a:t> </a:t>
            </a:r>
          </a:p>
          <a:p>
            <a:r>
              <a:rPr lang="cs-CZ" dirty="0" smtClean="0"/>
              <a:t>Pevný disk - Sekundární </a:t>
            </a:r>
            <a:r>
              <a:rPr lang="cs-CZ" u="sng" dirty="0" smtClean="0">
                <a:hlinkClick r:id="rId10"/>
              </a:rPr>
              <a:t>EIDE</a:t>
            </a:r>
            <a:r>
              <a:rPr lang="cs-CZ" dirty="0" smtClean="0"/>
              <a:t> kanál nebo volné </a:t>
            </a:r>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Výkon procesoru</a:t>
            </a:r>
            <a:endParaRPr lang="cs-CZ" dirty="0"/>
          </a:p>
        </p:txBody>
      </p:sp>
      <p:sp>
        <p:nvSpPr>
          <p:cNvPr id="3" name="Zástupný symbol pro obsah 2"/>
          <p:cNvSpPr>
            <a:spLocks noGrp="1"/>
          </p:cNvSpPr>
          <p:nvPr>
            <p:ph idx="1"/>
          </p:nvPr>
        </p:nvSpPr>
        <p:spPr/>
        <p:txBody>
          <a:bodyPr/>
          <a:lstStyle/>
          <a:p>
            <a:r>
              <a:rPr lang="cs-CZ" dirty="0" smtClean="0"/>
              <a:t>šířka vnější sběrnice vnitřních registrů </a:t>
            </a:r>
          </a:p>
          <a:p>
            <a:r>
              <a:rPr lang="cs-CZ" dirty="0" smtClean="0"/>
              <a:t>šířka vnitřních registrů </a:t>
            </a:r>
          </a:p>
          <a:p>
            <a:r>
              <a:rPr lang="cs-CZ" dirty="0" smtClean="0"/>
              <a:t>šířka adresové sběrnice </a:t>
            </a:r>
          </a:p>
          <a:p>
            <a:r>
              <a:rPr lang="cs-CZ" dirty="0" smtClean="0"/>
              <a:t>rychlost procesoru </a:t>
            </a:r>
            <a:br>
              <a:rPr lang="cs-CZ" dirty="0" smtClean="0"/>
            </a:br>
            <a:endParaRPr lang="cs-CZ"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DMA</a:t>
            </a:r>
            <a:endParaRPr lang="cs-CZ" dirty="0"/>
          </a:p>
        </p:txBody>
      </p:sp>
      <p:sp>
        <p:nvSpPr>
          <p:cNvPr id="3" name="Zástupný symbol pro obsah 2"/>
          <p:cNvSpPr>
            <a:spLocks noGrp="1"/>
          </p:cNvSpPr>
          <p:nvPr>
            <p:ph idx="1"/>
          </p:nvPr>
        </p:nvSpPr>
        <p:spPr/>
        <p:txBody>
          <a:bodyPr/>
          <a:lstStyle/>
          <a:p>
            <a:pPr>
              <a:buNone/>
            </a:pPr>
            <a:r>
              <a:rPr lang="cs-CZ" dirty="0" smtClean="0"/>
              <a:t>DMA – </a:t>
            </a:r>
            <a:r>
              <a:rPr lang="cs-CZ" dirty="0" err="1" smtClean="0"/>
              <a:t>Direct</a:t>
            </a:r>
            <a:r>
              <a:rPr lang="cs-CZ" dirty="0" smtClean="0"/>
              <a:t> </a:t>
            </a:r>
            <a:r>
              <a:rPr lang="cs-CZ" dirty="0" err="1" smtClean="0"/>
              <a:t>Memory</a:t>
            </a:r>
            <a:r>
              <a:rPr lang="cs-CZ" dirty="0" smtClean="0"/>
              <a:t> Access – kanál přímého přístupu do paměti</a:t>
            </a:r>
          </a:p>
          <a:p>
            <a:pPr>
              <a:buNone/>
            </a:pPr>
            <a:endParaRPr lang="cs-CZ" sz="2800" dirty="0" smtClean="0">
              <a:solidFill>
                <a:srgbClr val="002060"/>
              </a:solidFill>
            </a:endParaRPr>
          </a:p>
          <a:p>
            <a:pPr>
              <a:buNone/>
            </a:pPr>
            <a:r>
              <a:rPr lang="cs-CZ" sz="2800" smtClean="0">
                <a:solidFill>
                  <a:srgbClr val="002060"/>
                </a:solidFill>
              </a:rPr>
              <a:t>	DMA </a:t>
            </a:r>
            <a:r>
              <a:rPr lang="cs-CZ" sz="2800" dirty="0" smtClean="0">
                <a:solidFill>
                  <a:srgbClr val="002060"/>
                </a:solidFill>
              </a:rPr>
              <a:t>jsou mechanismy využívané některými zařízeními k přenosu dat do a z paměti bez účasti procesoru počítače.</a:t>
            </a:r>
            <a:endParaRPr lang="cs-CZ" sz="2800"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Architektury procesorů</a:t>
            </a:r>
            <a:endParaRPr lang="cs-CZ" dirty="0"/>
          </a:p>
        </p:txBody>
      </p:sp>
      <p:sp>
        <p:nvSpPr>
          <p:cNvPr id="3" name="Zástupný symbol pro obsah 2"/>
          <p:cNvSpPr>
            <a:spLocks noGrp="1"/>
          </p:cNvSpPr>
          <p:nvPr>
            <p:ph idx="1"/>
          </p:nvPr>
        </p:nvSpPr>
        <p:spPr/>
        <p:txBody>
          <a:bodyPr/>
          <a:lstStyle/>
          <a:p>
            <a:r>
              <a:rPr lang="cs-CZ" dirty="0" smtClean="0"/>
              <a:t>CISC</a:t>
            </a:r>
          </a:p>
          <a:p>
            <a:pPr lvl="1"/>
            <a:r>
              <a:rPr lang="cs-CZ" dirty="0" smtClean="0"/>
              <a:t>úplná instrukční sada</a:t>
            </a:r>
          </a:p>
          <a:p>
            <a:r>
              <a:rPr lang="cs-CZ" dirty="0" smtClean="0"/>
              <a:t>RISC</a:t>
            </a:r>
          </a:p>
          <a:p>
            <a:pPr lvl="1"/>
            <a:r>
              <a:rPr lang="cs-CZ" dirty="0" smtClean="0"/>
              <a:t>Redukovaná instrukční sada – menší množství jednoduchých instrukcí umožňuje použít zvýšený taktovací kmitočet</a:t>
            </a:r>
          </a:p>
          <a:p>
            <a:pPr lvl="1"/>
            <a:r>
              <a:rPr lang="cs-CZ" dirty="0" smtClean="0"/>
              <a:t>Větší potřeba paměti</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Matematický koprocesor</a:t>
            </a:r>
            <a:endParaRPr lang="cs-CZ" dirty="0"/>
          </a:p>
        </p:txBody>
      </p:sp>
      <p:sp>
        <p:nvSpPr>
          <p:cNvPr id="3" name="Zástupný symbol pro obsah 2"/>
          <p:cNvSpPr>
            <a:spLocks noGrp="1"/>
          </p:cNvSpPr>
          <p:nvPr>
            <p:ph idx="1"/>
          </p:nvPr>
        </p:nvSpPr>
        <p:spPr/>
        <p:txBody>
          <a:bodyPr/>
          <a:lstStyle/>
          <a:p>
            <a:r>
              <a:rPr lang="cs-CZ" dirty="0" smtClean="0"/>
              <a:t>Pro práci s </a:t>
            </a:r>
            <a:r>
              <a:rPr lang="cs-CZ" dirty="0" err="1" smtClean="0"/>
              <a:t>floating</a:t>
            </a:r>
            <a:r>
              <a:rPr lang="cs-CZ" dirty="0" smtClean="0"/>
              <a:t> point</a:t>
            </a:r>
          </a:p>
          <a:p>
            <a:r>
              <a:rPr lang="cs-CZ" dirty="0" smtClean="0"/>
              <a:t>Dříve samostatný čip</a:t>
            </a:r>
          </a:p>
          <a:p>
            <a:r>
              <a:rPr lang="cs-CZ" dirty="0" smtClean="0"/>
              <a:t>SW musí umět koprocesor využívat</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Procesor Intel i7</a:t>
            </a:r>
            <a:endParaRPr lang="cs-CZ" dirty="0"/>
          </a:p>
        </p:txBody>
      </p:sp>
      <p:pic>
        <p:nvPicPr>
          <p:cNvPr id="4" name="Zástupný symbol pro obsah 3" descr="intel-core-i7-975-EX"/>
          <p:cNvPicPr>
            <a:picLocks noGrp="1"/>
          </p:cNvPicPr>
          <p:nvPr>
            <p:ph idx="1"/>
          </p:nvPr>
        </p:nvPicPr>
        <p:blipFill>
          <a:blip r:embed="rId2" cstate="print"/>
          <a:stretch>
            <a:fillRect/>
          </a:stretch>
        </p:blipFill>
        <p:spPr bwMode="auto">
          <a:xfrm>
            <a:off x="2339752" y="1484784"/>
            <a:ext cx="4536504" cy="3983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Procesor AMD </a:t>
            </a:r>
            <a:r>
              <a:rPr lang="cs-CZ" dirty="0" err="1" smtClean="0"/>
              <a:t>Phenom</a:t>
            </a:r>
            <a:r>
              <a:rPr lang="cs-CZ" dirty="0" smtClean="0"/>
              <a:t> II X4</a:t>
            </a:r>
            <a:endParaRPr lang="cs-CZ" dirty="0"/>
          </a:p>
        </p:txBody>
      </p:sp>
      <p:pic>
        <p:nvPicPr>
          <p:cNvPr id="4" name="Zástupný symbol pro obsah 3" descr="amd-phenom-ii-x4-955_web"/>
          <p:cNvPicPr>
            <a:picLocks noGrp="1"/>
          </p:cNvPicPr>
          <p:nvPr>
            <p:ph idx="1"/>
          </p:nvPr>
        </p:nvPicPr>
        <p:blipFill>
          <a:blip r:embed="rId2" cstate="print"/>
          <a:stretch>
            <a:fillRect/>
          </a:stretch>
        </p:blipFill>
        <p:spPr bwMode="auto">
          <a:xfrm>
            <a:off x="2051720" y="1988840"/>
            <a:ext cx="4536504" cy="3326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Motherboard (základní deska)</a:t>
            </a:r>
            <a:endParaRPr lang="cs-CZ" dirty="0"/>
          </a:p>
        </p:txBody>
      </p:sp>
      <p:pic>
        <p:nvPicPr>
          <p:cNvPr id="4" name="Zástupný symbol pro obsah 3" descr="MAINB8.jpg"/>
          <p:cNvPicPr>
            <a:picLocks noGrp="1" noChangeAspect="1"/>
          </p:cNvPicPr>
          <p:nvPr>
            <p:ph idx="1"/>
          </p:nvPr>
        </p:nvPicPr>
        <p:blipFill>
          <a:blip r:embed="rId2" cstate="print"/>
          <a:stretch>
            <a:fillRect/>
          </a:stretch>
        </p:blipFill>
        <p:spPr>
          <a:xfrm>
            <a:off x="900667" y="1366285"/>
            <a:ext cx="6886043" cy="427729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Intel-Sandy-Canal---Intel-8"/>
          <p:cNvPicPr>
            <a:picLocks noChangeAspect="1" noChangeArrowheads="1"/>
          </p:cNvPicPr>
          <p:nvPr/>
        </p:nvPicPr>
        <p:blipFill>
          <a:blip r:embed="rId2" cstate="print"/>
          <a:srcRect/>
          <a:stretch>
            <a:fillRect/>
          </a:stretch>
        </p:blipFill>
        <p:spPr bwMode="auto">
          <a:xfrm>
            <a:off x="1331913" y="2708275"/>
            <a:ext cx="6762750" cy="3981450"/>
          </a:xfrm>
          <a:prstGeom prst="rect">
            <a:avLst/>
          </a:prstGeom>
          <a:noFill/>
        </p:spPr>
      </p:pic>
      <p:sp>
        <p:nvSpPr>
          <p:cNvPr id="26630" name="Text Box 6"/>
          <p:cNvSpPr txBox="1">
            <a:spLocks noChangeArrowheads="1"/>
          </p:cNvSpPr>
          <p:nvPr/>
        </p:nvSpPr>
        <p:spPr bwMode="auto">
          <a:xfrm>
            <a:off x="214282" y="1428736"/>
            <a:ext cx="8424863" cy="1231106"/>
          </a:xfrm>
          <a:prstGeom prst="rect">
            <a:avLst/>
          </a:prstGeom>
          <a:noFill/>
          <a:ln w="9525">
            <a:noFill/>
            <a:miter lim="800000"/>
            <a:headEnd/>
            <a:tailEnd/>
          </a:ln>
          <a:effectLst/>
        </p:spPr>
        <p:txBody>
          <a:bodyPr>
            <a:spAutoFit/>
          </a:bodyPr>
          <a:lstStyle/>
          <a:p>
            <a:pPr algn="just"/>
            <a:r>
              <a:rPr lang="cs-CZ" sz="1400" b="1" dirty="0" smtClean="0"/>
              <a:t>Základní </a:t>
            </a:r>
            <a:r>
              <a:rPr lang="cs-CZ" sz="1400" b="1" dirty="0"/>
              <a:t>deska (anglicky </a:t>
            </a:r>
            <a:r>
              <a:rPr lang="cs-CZ" sz="1400" b="1" dirty="0" err="1"/>
              <a:t>Main</a:t>
            </a:r>
            <a:r>
              <a:rPr lang="cs-CZ" sz="1400" b="1" dirty="0"/>
              <a:t> </a:t>
            </a:r>
            <a:r>
              <a:rPr lang="cs-CZ" sz="1400" b="1" dirty="0" err="1" smtClean="0"/>
              <a:t>Board</a:t>
            </a:r>
            <a:r>
              <a:rPr lang="cs-CZ" sz="1400" b="1" dirty="0" smtClean="0"/>
              <a:t>, Motherboard) </a:t>
            </a:r>
            <a:r>
              <a:rPr lang="cs-CZ" sz="1400" b="1" dirty="0"/>
              <a:t>nejvíce ovlivňuje celkové vlastnosti a možnosti počítače. Je to deska obsahující většinu součástí a její hlavní funkcí je vzájemné propojení a řízení všech základních i přídavných komponentů. </a:t>
            </a:r>
            <a:r>
              <a:rPr lang="cs-CZ" sz="1400" b="1" dirty="0" smtClean="0"/>
              <a:t>Činnost </a:t>
            </a:r>
            <a:r>
              <a:rPr lang="cs-CZ" sz="1400" b="1" dirty="0"/>
              <a:t>základní desky řídí několik  integrovaných obvodů, tzv. čipová sada. Některé </a:t>
            </a:r>
            <a:r>
              <a:rPr lang="cs-CZ" sz="1400" b="1" dirty="0" smtClean="0"/>
              <a:t>funkce </a:t>
            </a:r>
            <a:r>
              <a:rPr lang="cs-CZ" sz="1400" b="1" dirty="0"/>
              <a:t>základní desky se nastavují prostřednictvím programu BIOS (Basic Input </a:t>
            </a:r>
            <a:r>
              <a:rPr lang="cs-CZ" sz="1400" b="1" dirty="0" err="1"/>
              <a:t>Output</a:t>
            </a:r>
            <a:r>
              <a:rPr lang="cs-CZ" sz="1400" b="1" dirty="0"/>
              <a:t> </a:t>
            </a:r>
            <a:r>
              <a:rPr lang="cs-CZ" sz="1400" b="1" dirty="0" err="1"/>
              <a:t>System</a:t>
            </a:r>
            <a:r>
              <a:rPr lang="cs-CZ" sz="1400" b="1" dirty="0"/>
              <a:t>), který je na desce </a:t>
            </a:r>
            <a:r>
              <a:rPr lang="cs-CZ" sz="1400" b="1" dirty="0" smtClean="0"/>
              <a:t>již nainstalován výrobcem</a:t>
            </a:r>
            <a:r>
              <a:rPr lang="cs-CZ" sz="1400" b="1" dirty="0"/>
              <a:t>.</a:t>
            </a:r>
            <a:r>
              <a:rPr lang="cs-CZ" b="1" dirty="0"/>
              <a:t> </a:t>
            </a:r>
          </a:p>
        </p:txBody>
      </p:sp>
      <p:sp>
        <p:nvSpPr>
          <p:cNvPr id="26631" name="Text Box 7"/>
          <p:cNvSpPr txBox="1">
            <a:spLocks noChangeArrowheads="1"/>
          </p:cNvSpPr>
          <p:nvPr/>
        </p:nvSpPr>
        <p:spPr bwMode="auto">
          <a:xfrm>
            <a:off x="5632450" y="6164263"/>
            <a:ext cx="1455738" cy="304800"/>
          </a:xfrm>
          <a:prstGeom prst="rect">
            <a:avLst/>
          </a:prstGeom>
          <a:noFill/>
          <a:ln w="9525">
            <a:noFill/>
            <a:miter lim="800000"/>
            <a:headEnd/>
            <a:tailEnd/>
          </a:ln>
          <a:effectLst/>
        </p:spPr>
        <p:txBody>
          <a:bodyPr wrap="none">
            <a:spAutoFit/>
          </a:bodyPr>
          <a:lstStyle/>
          <a:p>
            <a:r>
              <a:rPr lang="cs-CZ" sz="1400" b="1" i="1"/>
              <a:t>patice pro CPU</a:t>
            </a:r>
          </a:p>
        </p:txBody>
      </p:sp>
      <p:sp>
        <p:nvSpPr>
          <p:cNvPr id="26632" name="Text Box 8"/>
          <p:cNvSpPr txBox="1">
            <a:spLocks noChangeArrowheads="1"/>
          </p:cNvSpPr>
          <p:nvPr/>
        </p:nvSpPr>
        <p:spPr bwMode="auto">
          <a:xfrm>
            <a:off x="6156325" y="2492375"/>
            <a:ext cx="1751013" cy="304800"/>
          </a:xfrm>
          <a:prstGeom prst="rect">
            <a:avLst/>
          </a:prstGeom>
          <a:noFill/>
          <a:ln w="9525">
            <a:noFill/>
            <a:miter lim="800000"/>
            <a:headEnd/>
            <a:tailEnd/>
          </a:ln>
          <a:effectLst/>
        </p:spPr>
        <p:txBody>
          <a:bodyPr wrap="none">
            <a:spAutoFit/>
          </a:bodyPr>
          <a:lstStyle/>
          <a:p>
            <a:r>
              <a:rPr lang="cs-CZ" sz="1400" b="1" i="1"/>
              <a:t>sloty pro karty PCI</a:t>
            </a:r>
          </a:p>
        </p:txBody>
      </p:sp>
      <p:sp>
        <p:nvSpPr>
          <p:cNvPr id="26633" name="Text Box 9"/>
          <p:cNvSpPr txBox="1">
            <a:spLocks noChangeArrowheads="1"/>
          </p:cNvSpPr>
          <p:nvPr/>
        </p:nvSpPr>
        <p:spPr bwMode="auto">
          <a:xfrm>
            <a:off x="376238" y="2563813"/>
            <a:ext cx="3068637" cy="304800"/>
          </a:xfrm>
          <a:prstGeom prst="rect">
            <a:avLst/>
          </a:prstGeom>
          <a:noFill/>
          <a:ln w="9525">
            <a:noFill/>
            <a:miter lim="800000"/>
            <a:headEnd/>
            <a:tailEnd/>
          </a:ln>
          <a:effectLst/>
        </p:spPr>
        <p:txBody>
          <a:bodyPr wrap="none">
            <a:spAutoFit/>
          </a:bodyPr>
          <a:lstStyle/>
          <a:p>
            <a:r>
              <a:rPr lang="cs-CZ" sz="1400" b="1" i="1"/>
              <a:t>procesor čipové sady s chladičem</a:t>
            </a:r>
          </a:p>
        </p:txBody>
      </p:sp>
      <p:sp>
        <p:nvSpPr>
          <p:cNvPr id="26634" name="Text Box 10"/>
          <p:cNvSpPr txBox="1">
            <a:spLocks noChangeArrowheads="1"/>
          </p:cNvSpPr>
          <p:nvPr/>
        </p:nvSpPr>
        <p:spPr bwMode="auto">
          <a:xfrm>
            <a:off x="158750" y="5803900"/>
            <a:ext cx="2105025" cy="304800"/>
          </a:xfrm>
          <a:prstGeom prst="rect">
            <a:avLst/>
          </a:prstGeom>
          <a:noFill/>
          <a:ln w="9525">
            <a:noFill/>
            <a:miter lim="800000"/>
            <a:headEnd/>
            <a:tailEnd/>
          </a:ln>
          <a:effectLst/>
        </p:spPr>
        <p:txBody>
          <a:bodyPr wrap="none">
            <a:spAutoFit/>
          </a:bodyPr>
          <a:lstStyle/>
          <a:p>
            <a:r>
              <a:rPr lang="cs-CZ" sz="1400" b="1" i="1"/>
              <a:t>konektory pamětí RAM</a:t>
            </a:r>
          </a:p>
        </p:txBody>
      </p:sp>
      <p:sp>
        <p:nvSpPr>
          <p:cNvPr id="26635" name="Text Box 11"/>
          <p:cNvSpPr txBox="1">
            <a:spLocks noChangeArrowheads="1"/>
          </p:cNvSpPr>
          <p:nvPr/>
        </p:nvSpPr>
        <p:spPr bwMode="auto">
          <a:xfrm>
            <a:off x="6856413" y="3140075"/>
            <a:ext cx="1700212" cy="517525"/>
          </a:xfrm>
          <a:prstGeom prst="rect">
            <a:avLst/>
          </a:prstGeom>
          <a:noFill/>
          <a:ln w="9525">
            <a:noFill/>
            <a:miter lim="800000"/>
            <a:headEnd/>
            <a:tailEnd/>
          </a:ln>
          <a:effectLst/>
        </p:spPr>
        <p:txBody>
          <a:bodyPr wrap="none">
            <a:spAutoFit/>
          </a:bodyPr>
          <a:lstStyle/>
          <a:p>
            <a:r>
              <a:rPr lang="cs-CZ" sz="1400" b="1" i="1"/>
              <a:t>slot grafické karty</a:t>
            </a:r>
          </a:p>
          <a:p>
            <a:r>
              <a:rPr lang="cs-CZ" sz="1400" b="1" i="1"/>
              <a:t>AGP nebo PCI-E</a:t>
            </a:r>
          </a:p>
        </p:txBody>
      </p:sp>
      <p:sp>
        <p:nvSpPr>
          <p:cNvPr id="26636" name="Text Box 12"/>
          <p:cNvSpPr txBox="1">
            <a:spLocks noChangeArrowheads="1"/>
          </p:cNvSpPr>
          <p:nvPr/>
        </p:nvSpPr>
        <p:spPr bwMode="auto">
          <a:xfrm>
            <a:off x="231775" y="4435475"/>
            <a:ext cx="1376363" cy="304800"/>
          </a:xfrm>
          <a:prstGeom prst="rect">
            <a:avLst/>
          </a:prstGeom>
          <a:noFill/>
          <a:ln w="9525">
            <a:noFill/>
            <a:miter lim="800000"/>
            <a:headEnd/>
            <a:tailEnd/>
          </a:ln>
          <a:effectLst/>
        </p:spPr>
        <p:txBody>
          <a:bodyPr wrap="none">
            <a:spAutoFit/>
          </a:bodyPr>
          <a:lstStyle/>
          <a:p>
            <a:r>
              <a:rPr lang="cs-CZ" sz="1400" b="1" i="1"/>
              <a:t>konektory IDE</a:t>
            </a:r>
          </a:p>
        </p:txBody>
      </p:sp>
      <p:sp>
        <p:nvSpPr>
          <p:cNvPr id="26637" name="Text Box 13"/>
          <p:cNvSpPr txBox="1">
            <a:spLocks noChangeArrowheads="1"/>
          </p:cNvSpPr>
          <p:nvPr/>
        </p:nvSpPr>
        <p:spPr bwMode="auto">
          <a:xfrm>
            <a:off x="303213" y="3211513"/>
            <a:ext cx="1563687" cy="304800"/>
          </a:xfrm>
          <a:prstGeom prst="rect">
            <a:avLst/>
          </a:prstGeom>
          <a:noFill/>
          <a:ln w="9525">
            <a:noFill/>
            <a:miter lim="800000"/>
            <a:headEnd/>
            <a:tailEnd/>
          </a:ln>
          <a:effectLst/>
        </p:spPr>
        <p:txBody>
          <a:bodyPr wrap="none">
            <a:spAutoFit/>
          </a:bodyPr>
          <a:lstStyle/>
          <a:p>
            <a:r>
              <a:rPr lang="cs-CZ" sz="1400" b="1" i="1"/>
              <a:t>konektory SATA</a:t>
            </a:r>
          </a:p>
        </p:txBody>
      </p:sp>
      <p:sp>
        <p:nvSpPr>
          <p:cNvPr id="26638" name="Line 14"/>
          <p:cNvSpPr>
            <a:spLocks noChangeShapeType="1"/>
          </p:cNvSpPr>
          <p:nvPr/>
        </p:nvSpPr>
        <p:spPr bwMode="auto">
          <a:xfrm>
            <a:off x="395288" y="2852738"/>
            <a:ext cx="3168650" cy="0"/>
          </a:xfrm>
          <a:prstGeom prst="line">
            <a:avLst/>
          </a:prstGeom>
          <a:noFill/>
          <a:ln w="9525">
            <a:solidFill>
              <a:srgbClr val="FF3300"/>
            </a:solidFill>
            <a:round/>
            <a:headEnd/>
            <a:tailEnd/>
          </a:ln>
          <a:effectLst/>
        </p:spPr>
        <p:txBody>
          <a:bodyPr/>
          <a:lstStyle/>
          <a:p>
            <a:endParaRPr lang="cs-CZ"/>
          </a:p>
        </p:txBody>
      </p:sp>
      <p:sp>
        <p:nvSpPr>
          <p:cNvPr id="26639" name="Line 15"/>
          <p:cNvSpPr>
            <a:spLocks noChangeShapeType="1"/>
          </p:cNvSpPr>
          <p:nvPr/>
        </p:nvSpPr>
        <p:spPr bwMode="auto">
          <a:xfrm>
            <a:off x="3563938" y="2852738"/>
            <a:ext cx="576262" cy="792162"/>
          </a:xfrm>
          <a:prstGeom prst="line">
            <a:avLst/>
          </a:prstGeom>
          <a:noFill/>
          <a:ln w="9525">
            <a:solidFill>
              <a:srgbClr val="FF3300"/>
            </a:solidFill>
            <a:round/>
            <a:headEnd/>
            <a:tailEnd/>
          </a:ln>
          <a:effectLst/>
        </p:spPr>
        <p:txBody>
          <a:bodyPr/>
          <a:lstStyle/>
          <a:p>
            <a:endParaRPr lang="cs-CZ"/>
          </a:p>
        </p:txBody>
      </p:sp>
      <p:sp>
        <p:nvSpPr>
          <p:cNvPr id="26641" name="Line 17"/>
          <p:cNvSpPr>
            <a:spLocks noChangeShapeType="1"/>
          </p:cNvSpPr>
          <p:nvPr/>
        </p:nvSpPr>
        <p:spPr bwMode="auto">
          <a:xfrm flipH="1">
            <a:off x="4572000" y="2781300"/>
            <a:ext cx="3240088" cy="0"/>
          </a:xfrm>
          <a:prstGeom prst="line">
            <a:avLst/>
          </a:prstGeom>
          <a:noFill/>
          <a:ln w="9525">
            <a:solidFill>
              <a:srgbClr val="FF3300"/>
            </a:solidFill>
            <a:round/>
            <a:headEnd/>
            <a:tailEnd/>
          </a:ln>
          <a:effectLst/>
        </p:spPr>
        <p:txBody>
          <a:bodyPr/>
          <a:lstStyle/>
          <a:p>
            <a:endParaRPr lang="cs-CZ"/>
          </a:p>
        </p:txBody>
      </p:sp>
      <p:sp>
        <p:nvSpPr>
          <p:cNvPr id="26642" name="Line 18"/>
          <p:cNvSpPr>
            <a:spLocks noChangeShapeType="1"/>
          </p:cNvSpPr>
          <p:nvPr/>
        </p:nvSpPr>
        <p:spPr bwMode="auto">
          <a:xfrm flipH="1">
            <a:off x="4356100" y="2781300"/>
            <a:ext cx="215900" cy="360363"/>
          </a:xfrm>
          <a:prstGeom prst="line">
            <a:avLst/>
          </a:prstGeom>
          <a:noFill/>
          <a:ln w="9525">
            <a:solidFill>
              <a:srgbClr val="FF3300"/>
            </a:solidFill>
            <a:round/>
            <a:headEnd/>
            <a:tailEnd/>
          </a:ln>
          <a:effectLst/>
        </p:spPr>
        <p:txBody>
          <a:bodyPr/>
          <a:lstStyle/>
          <a:p>
            <a:endParaRPr lang="cs-CZ"/>
          </a:p>
        </p:txBody>
      </p:sp>
      <p:sp>
        <p:nvSpPr>
          <p:cNvPr id="26643" name="Line 19"/>
          <p:cNvSpPr>
            <a:spLocks noChangeShapeType="1"/>
          </p:cNvSpPr>
          <p:nvPr/>
        </p:nvSpPr>
        <p:spPr bwMode="auto">
          <a:xfrm>
            <a:off x="5076825" y="3644900"/>
            <a:ext cx="3455988" cy="0"/>
          </a:xfrm>
          <a:prstGeom prst="line">
            <a:avLst/>
          </a:prstGeom>
          <a:noFill/>
          <a:ln w="9525">
            <a:solidFill>
              <a:srgbClr val="FF3300"/>
            </a:solidFill>
            <a:round/>
            <a:headEnd/>
            <a:tailEnd/>
          </a:ln>
          <a:effectLst/>
        </p:spPr>
        <p:txBody>
          <a:bodyPr/>
          <a:lstStyle/>
          <a:p>
            <a:endParaRPr lang="cs-CZ"/>
          </a:p>
        </p:txBody>
      </p:sp>
      <p:sp>
        <p:nvSpPr>
          <p:cNvPr id="26644" name="Line 20"/>
          <p:cNvSpPr>
            <a:spLocks noChangeShapeType="1"/>
          </p:cNvSpPr>
          <p:nvPr/>
        </p:nvSpPr>
        <p:spPr bwMode="auto">
          <a:xfrm>
            <a:off x="4859338" y="5229225"/>
            <a:ext cx="360362" cy="1223963"/>
          </a:xfrm>
          <a:prstGeom prst="line">
            <a:avLst/>
          </a:prstGeom>
          <a:noFill/>
          <a:ln w="9525">
            <a:solidFill>
              <a:srgbClr val="FF3300"/>
            </a:solidFill>
            <a:round/>
            <a:headEnd/>
            <a:tailEnd/>
          </a:ln>
          <a:effectLst/>
        </p:spPr>
        <p:txBody>
          <a:bodyPr/>
          <a:lstStyle/>
          <a:p>
            <a:endParaRPr lang="cs-CZ"/>
          </a:p>
        </p:txBody>
      </p:sp>
      <p:sp>
        <p:nvSpPr>
          <p:cNvPr id="26645" name="Line 21"/>
          <p:cNvSpPr>
            <a:spLocks noChangeShapeType="1"/>
          </p:cNvSpPr>
          <p:nvPr/>
        </p:nvSpPr>
        <p:spPr bwMode="auto">
          <a:xfrm>
            <a:off x="5219700" y="6453188"/>
            <a:ext cx="1800225" cy="0"/>
          </a:xfrm>
          <a:prstGeom prst="line">
            <a:avLst/>
          </a:prstGeom>
          <a:noFill/>
          <a:ln w="9525">
            <a:solidFill>
              <a:srgbClr val="FF3300"/>
            </a:solidFill>
            <a:round/>
            <a:headEnd/>
            <a:tailEnd/>
          </a:ln>
          <a:effectLst/>
        </p:spPr>
        <p:txBody>
          <a:bodyPr/>
          <a:lstStyle/>
          <a:p>
            <a:endParaRPr lang="cs-CZ"/>
          </a:p>
        </p:txBody>
      </p:sp>
      <p:sp>
        <p:nvSpPr>
          <p:cNvPr id="26646" name="Line 22"/>
          <p:cNvSpPr>
            <a:spLocks noChangeShapeType="1"/>
          </p:cNvSpPr>
          <p:nvPr/>
        </p:nvSpPr>
        <p:spPr bwMode="auto">
          <a:xfrm>
            <a:off x="250825" y="6092825"/>
            <a:ext cx="2376488" cy="0"/>
          </a:xfrm>
          <a:prstGeom prst="line">
            <a:avLst/>
          </a:prstGeom>
          <a:noFill/>
          <a:ln w="9525">
            <a:solidFill>
              <a:srgbClr val="FF3300"/>
            </a:solidFill>
            <a:round/>
            <a:headEnd/>
            <a:tailEnd/>
          </a:ln>
          <a:effectLst/>
        </p:spPr>
        <p:txBody>
          <a:bodyPr/>
          <a:lstStyle/>
          <a:p>
            <a:endParaRPr lang="cs-CZ"/>
          </a:p>
        </p:txBody>
      </p:sp>
      <p:sp>
        <p:nvSpPr>
          <p:cNvPr id="26647" name="Line 23"/>
          <p:cNvSpPr>
            <a:spLocks noChangeShapeType="1"/>
          </p:cNvSpPr>
          <p:nvPr/>
        </p:nvSpPr>
        <p:spPr bwMode="auto">
          <a:xfrm flipV="1">
            <a:off x="2627313" y="5734050"/>
            <a:ext cx="720725" cy="358775"/>
          </a:xfrm>
          <a:prstGeom prst="line">
            <a:avLst/>
          </a:prstGeom>
          <a:noFill/>
          <a:ln w="9525">
            <a:solidFill>
              <a:srgbClr val="FF3300"/>
            </a:solidFill>
            <a:round/>
            <a:headEnd/>
            <a:tailEnd/>
          </a:ln>
          <a:effectLst/>
        </p:spPr>
        <p:txBody>
          <a:bodyPr/>
          <a:lstStyle/>
          <a:p>
            <a:endParaRPr lang="cs-CZ"/>
          </a:p>
        </p:txBody>
      </p:sp>
      <p:sp>
        <p:nvSpPr>
          <p:cNvPr id="26648" name="Line 24"/>
          <p:cNvSpPr>
            <a:spLocks noChangeShapeType="1"/>
          </p:cNvSpPr>
          <p:nvPr/>
        </p:nvSpPr>
        <p:spPr bwMode="auto">
          <a:xfrm>
            <a:off x="323850" y="4724400"/>
            <a:ext cx="2016125" cy="0"/>
          </a:xfrm>
          <a:prstGeom prst="line">
            <a:avLst/>
          </a:prstGeom>
          <a:noFill/>
          <a:ln w="9525">
            <a:solidFill>
              <a:srgbClr val="FF3300"/>
            </a:solidFill>
            <a:round/>
            <a:headEnd/>
            <a:tailEnd/>
          </a:ln>
          <a:effectLst/>
        </p:spPr>
        <p:txBody>
          <a:bodyPr/>
          <a:lstStyle/>
          <a:p>
            <a:endParaRPr lang="cs-CZ"/>
          </a:p>
        </p:txBody>
      </p:sp>
      <p:sp>
        <p:nvSpPr>
          <p:cNvPr id="26649" name="Line 25"/>
          <p:cNvSpPr>
            <a:spLocks noChangeShapeType="1"/>
          </p:cNvSpPr>
          <p:nvPr/>
        </p:nvSpPr>
        <p:spPr bwMode="auto">
          <a:xfrm>
            <a:off x="395288" y="3500438"/>
            <a:ext cx="1655762" cy="0"/>
          </a:xfrm>
          <a:prstGeom prst="line">
            <a:avLst/>
          </a:prstGeom>
          <a:noFill/>
          <a:ln w="9525">
            <a:solidFill>
              <a:srgbClr val="FF3300"/>
            </a:solidFill>
            <a:round/>
            <a:headEnd/>
            <a:tailEnd/>
          </a:ln>
          <a:effectLst/>
        </p:spPr>
        <p:txBody>
          <a:bodyPr/>
          <a:lstStyle/>
          <a:p>
            <a:endParaRPr lang="cs-CZ"/>
          </a:p>
        </p:txBody>
      </p:sp>
      <p:sp>
        <p:nvSpPr>
          <p:cNvPr id="26650" name="Line 26"/>
          <p:cNvSpPr>
            <a:spLocks noChangeShapeType="1"/>
          </p:cNvSpPr>
          <p:nvPr/>
        </p:nvSpPr>
        <p:spPr bwMode="auto">
          <a:xfrm>
            <a:off x="2051050" y="3500438"/>
            <a:ext cx="288925" cy="288925"/>
          </a:xfrm>
          <a:prstGeom prst="line">
            <a:avLst/>
          </a:prstGeom>
          <a:noFill/>
          <a:ln w="9525">
            <a:solidFill>
              <a:srgbClr val="FF3300"/>
            </a:solidFill>
            <a:round/>
            <a:headEnd/>
            <a:tailEnd/>
          </a:ln>
          <a:effectLst/>
        </p:spPr>
        <p:txBody>
          <a:bodyPr/>
          <a:lstStyle/>
          <a:p>
            <a:endParaRPr lang="cs-CZ"/>
          </a:p>
        </p:txBody>
      </p:sp>
      <p:sp>
        <p:nvSpPr>
          <p:cNvPr id="26651" name="Text Box 27"/>
          <p:cNvSpPr txBox="1">
            <a:spLocks noChangeArrowheads="1"/>
          </p:cNvSpPr>
          <p:nvPr/>
        </p:nvSpPr>
        <p:spPr bwMode="auto">
          <a:xfrm>
            <a:off x="6227763" y="5805488"/>
            <a:ext cx="2582862" cy="304800"/>
          </a:xfrm>
          <a:prstGeom prst="rect">
            <a:avLst/>
          </a:prstGeom>
          <a:noFill/>
          <a:ln w="9525">
            <a:noFill/>
            <a:miter lim="800000"/>
            <a:headEnd/>
            <a:tailEnd/>
          </a:ln>
          <a:effectLst/>
        </p:spPr>
        <p:txBody>
          <a:bodyPr wrap="none">
            <a:spAutoFit/>
          </a:bodyPr>
          <a:lstStyle/>
          <a:p>
            <a:r>
              <a:rPr lang="cs-CZ" sz="1400" b="1" i="1"/>
              <a:t>vstupní / výstupní konektory</a:t>
            </a:r>
          </a:p>
        </p:txBody>
      </p:sp>
      <p:sp>
        <p:nvSpPr>
          <p:cNvPr id="26652" name="Line 28"/>
          <p:cNvSpPr>
            <a:spLocks noChangeShapeType="1"/>
          </p:cNvSpPr>
          <p:nvPr/>
        </p:nvSpPr>
        <p:spPr bwMode="auto">
          <a:xfrm>
            <a:off x="7885113" y="4581525"/>
            <a:ext cx="1079500" cy="1511300"/>
          </a:xfrm>
          <a:prstGeom prst="line">
            <a:avLst/>
          </a:prstGeom>
          <a:noFill/>
          <a:ln w="9525">
            <a:solidFill>
              <a:srgbClr val="FF3300"/>
            </a:solidFill>
            <a:round/>
            <a:headEnd/>
            <a:tailEnd/>
          </a:ln>
          <a:effectLst/>
        </p:spPr>
        <p:txBody>
          <a:bodyPr/>
          <a:lstStyle/>
          <a:p>
            <a:endParaRPr lang="cs-CZ"/>
          </a:p>
        </p:txBody>
      </p:sp>
      <p:sp>
        <p:nvSpPr>
          <p:cNvPr id="26653" name="Line 29"/>
          <p:cNvSpPr>
            <a:spLocks noChangeShapeType="1"/>
          </p:cNvSpPr>
          <p:nvPr/>
        </p:nvSpPr>
        <p:spPr bwMode="auto">
          <a:xfrm flipH="1">
            <a:off x="6443663" y="6092825"/>
            <a:ext cx="2520950" cy="0"/>
          </a:xfrm>
          <a:prstGeom prst="line">
            <a:avLst/>
          </a:prstGeom>
          <a:noFill/>
          <a:ln w="9525">
            <a:solidFill>
              <a:srgbClr val="FF3300"/>
            </a:solidFill>
            <a:round/>
            <a:headEnd/>
            <a:tailEnd/>
          </a:ln>
          <a:effectLst/>
        </p:spPr>
        <p:txBody>
          <a:bodyPr/>
          <a:lstStyle/>
          <a:p>
            <a:endParaRPr lang="cs-CZ"/>
          </a:p>
        </p:txBody>
      </p:sp>
      <p:sp>
        <p:nvSpPr>
          <p:cNvPr id="26654" name="Text Box 30"/>
          <p:cNvSpPr txBox="1">
            <a:spLocks noChangeArrowheads="1"/>
          </p:cNvSpPr>
          <p:nvPr/>
        </p:nvSpPr>
        <p:spPr bwMode="auto">
          <a:xfrm>
            <a:off x="231775" y="5011738"/>
            <a:ext cx="1797050" cy="517525"/>
          </a:xfrm>
          <a:prstGeom prst="rect">
            <a:avLst/>
          </a:prstGeom>
          <a:noFill/>
          <a:ln w="9525">
            <a:noFill/>
            <a:miter lim="800000"/>
            <a:headEnd/>
            <a:tailEnd/>
          </a:ln>
          <a:effectLst/>
        </p:spPr>
        <p:txBody>
          <a:bodyPr wrap="none">
            <a:spAutoFit/>
          </a:bodyPr>
          <a:lstStyle/>
          <a:p>
            <a:r>
              <a:rPr lang="cs-CZ" sz="1400" b="1" i="1"/>
              <a:t>konektor disketové</a:t>
            </a:r>
          </a:p>
          <a:p>
            <a:r>
              <a:rPr lang="cs-CZ" sz="1400" b="1" i="1"/>
              <a:t>mechaniky</a:t>
            </a:r>
          </a:p>
        </p:txBody>
      </p:sp>
      <p:sp>
        <p:nvSpPr>
          <p:cNvPr id="26655" name="Line 31"/>
          <p:cNvSpPr>
            <a:spLocks noChangeShapeType="1"/>
          </p:cNvSpPr>
          <p:nvPr/>
        </p:nvSpPr>
        <p:spPr bwMode="auto">
          <a:xfrm>
            <a:off x="323850" y="5516563"/>
            <a:ext cx="2303463" cy="0"/>
          </a:xfrm>
          <a:prstGeom prst="line">
            <a:avLst/>
          </a:prstGeom>
          <a:noFill/>
          <a:ln w="9525">
            <a:solidFill>
              <a:srgbClr val="FF3300"/>
            </a:solidFill>
            <a:round/>
            <a:headEnd/>
            <a:tailEnd/>
          </a:ln>
          <a:effectLst/>
        </p:spPr>
        <p:txBody>
          <a:bodyPr/>
          <a:lstStyle/>
          <a:p>
            <a:endParaRPr lang="cs-CZ"/>
          </a:p>
        </p:txBody>
      </p:sp>
      <p:sp>
        <p:nvSpPr>
          <p:cNvPr id="26656" name="Rectangle 32"/>
          <p:cNvSpPr>
            <a:spLocks noGrp="1" noChangeArrowheads="1"/>
          </p:cNvSpPr>
          <p:nvPr>
            <p:ph type="title"/>
          </p:nvPr>
        </p:nvSpPr>
        <p:spPr>
          <a:xfrm>
            <a:off x="500034" y="357166"/>
            <a:ext cx="7319984" cy="490537"/>
          </a:xfrm>
        </p:spPr>
        <p:txBody>
          <a:bodyPr>
            <a:noAutofit/>
          </a:bodyPr>
          <a:lstStyle/>
          <a:p>
            <a:pPr algn="l"/>
            <a:r>
              <a:rPr lang="cs-CZ" sz="4400" b="1" dirty="0"/>
              <a:t>Základní </a:t>
            </a:r>
            <a:r>
              <a:rPr lang="cs-CZ" sz="4400" b="1" dirty="0" smtClean="0"/>
              <a:t>deska</a:t>
            </a:r>
            <a:endParaRPr lang="cs-CZ" sz="4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800" dirty="0" smtClean="0"/>
              <a:t>Zdroj: https://ist94.wikispaces.com/Integrated+motherboards</a:t>
            </a:r>
            <a:endParaRPr lang="cs-CZ" sz="1800" dirty="0"/>
          </a:p>
        </p:txBody>
      </p:sp>
      <p:pic>
        <p:nvPicPr>
          <p:cNvPr id="133122" name="Picture 2" descr="motherboard.jpg"/>
          <p:cNvPicPr>
            <a:picLocks noChangeAspect="1" noChangeArrowheads="1"/>
          </p:cNvPicPr>
          <p:nvPr/>
        </p:nvPicPr>
        <p:blipFill>
          <a:blip r:embed="rId2" cstate="print"/>
          <a:srcRect/>
          <a:stretch>
            <a:fillRect/>
          </a:stretch>
        </p:blipFill>
        <p:spPr bwMode="auto">
          <a:xfrm>
            <a:off x="1040240" y="1136787"/>
            <a:ext cx="6772120" cy="474048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Hardware</a:t>
            </a:r>
            <a:endParaRPr lang="cs-CZ" dirty="0"/>
          </a:p>
        </p:txBody>
      </p:sp>
      <p:sp>
        <p:nvSpPr>
          <p:cNvPr id="3" name="Zástupný symbol pro obsah 2"/>
          <p:cNvSpPr>
            <a:spLocks noGrp="1"/>
          </p:cNvSpPr>
          <p:nvPr>
            <p:ph idx="1"/>
          </p:nvPr>
        </p:nvSpPr>
        <p:spPr/>
        <p:txBody>
          <a:bodyPr/>
          <a:lstStyle/>
          <a:p>
            <a:r>
              <a:rPr lang="cs-CZ" dirty="0" smtClean="0"/>
              <a:t>Co je to hardware?</a:t>
            </a:r>
          </a:p>
          <a:p>
            <a:r>
              <a:rPr lang="cs-CZ" dirty="0" smtClean="0"/>
              <a:t>Co je to software?</a:t>
            </a:r>
          </a:p>
          <a:p>
            <a:r>
              <a:rPr lang="cs-CZ" dirty="0" smtClean="0"/>
              <a:t>Co je to CPU?</a:t>
            </a:r>
          </a:p>
          <a:p>
            <a:r>
              <a:rPr lang="cs-CZ" dirty="0" smtClean="0"/>
              <a:t>Co je to motherboard?</a:t>
            </a:r>
          </a:p>
          <a:p>
            <a:r>
              <a:rPr lang="cs-CZ" dirty="0" smtClean="0"/>
              <a:t>Co je periferní zařízení?</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Moterboard</a:t>
            </a:r>
            <a:r>
              <a:rPr lang="cs-CZ" dirty="0" smtClean="0"/>
              <a:t> – blokové schéma</a:t>
            </a:r>
            <a:endParaRPr lang="cs-CZ" dirty="0"/>
          </a:p>
        </p:txBody>
      </p:sp>
      <p:pic>
        <p:nvPicPr>
          <p:cNvPr id="4" name="Zástupný symbol pro obsah 3" descr="MAINB blokove schema.gif"/>
          <p:cNvPicPr>
            <a:picLocks noGrp="1" noChangeAspect="1"/>
          </p:cNvPicPr>
          <p:nvPr>
            <p:ph idx="1"/>
          </p:nvPr>
        </p:nvPicPr>
        <p:blipFill>
          <a:blip r:embed="rId2" cstate="print"/>
          <a:stretch>
            <a:fillRect/>
          </a:stretch>
        </p:blipFill>
        <p:spPr>
          <a:xfrm>
            <a:off x="2047875" y="1958181"/>
            <a:ext cx="5048250" cy="3810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typy MB</a:t>
            </a:r>
            <a:endParaRPr lang="cs-CZ" dirty="0"/>
          </a:p>
        </p:txBody>
      </p:sp>
      <p:sp>
        <p:nvSpPr>
          <p:cNvPr id="3" name="Zástupný symbol pro obsah 2"/>
          <p:cNvSpPr>
            <a:spLocks noGrp="1"/>
          </p:cNvSpPr>
          <p:nvPr>
            <p:ph idx="1"/>
          </p:nvPr>
        </p:nvSpPr>
        <p:spPr/>
        <p:txBody>
          <a:bodyPr/>
          <a:lstStyle/>
          <a:p>
            <a:r>
              <a:rPr lang="cs-CZ" b="1" dirty="0" smtClean="0"/>
              <a:t>ATX</a:t>
            </a:r>
            <a:r>
              <a:rPr lang="cs-CZ" dirty="0" smtClean="0"/>
              <a:t> (</a:t>
            </a:r>
            <a:r>
              <a:rPr lang="cs-CZ" dirty="0" err="1" smtClean="0"/>
              <a:t>Advanced</a:t>
            </a:r>
            <a:r>
              <a:rPr lang="cs-CZ" dirty="0" smtClean="0"/>
              <a:t> Technology </a:t>
            </a:r>
            <a:r>
              <a:rPr lang="cs-CZ" dirty="0" err="1" smtClean="0"/>
              <a:t>eXtended</a:t>
            </a:r>
            <a:r>
              <a:rPr lang="cs-CZ" dirty="0" smtClean="0"/>
              <a:t>)</a:t>
            </a:r>
          </a:p>
          <a:p>
            <a:r>
              <a:rPr lang="cs-CZ" b="1" dirty="0" err="1" smtClean="0"/>
              <a:t>microATX</a:t>
            </a:r>
            <a:r>
              <a:rPr lang="cs-CZ" dirty="0" smtClean="0"/>
              <a:t> – menší rozměry, menší počet slotů</a:t>
            </a:r>
          </a:p>
          <a:p>
            <a:r>
              <a:rPr lang="cs-CZ" b="1" dirty="0" smtClean="0"/>
              <a:t>BTX</a:t>
            </a:r>
            <a:r>
              <a:rPr lang="cs-CZ" dirty="0" smtClean="0"/>
              <a:t> – pro procesory s vyšší frekvencí a tepelným výkonem</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Chipset</a:t>
            </a:r>
            <a:r>
              <a:rPr lang="cs-CZ" dirty="0" smtClean="0"/>
              <a:t> s FSB</a:t>
            </a:r>
            <a:endParaRPr lang="cs-CZ" dirty="0"/>
          </a:p>
        </p:txBody>
      </p:sp>
      <p:sp>
        <p:nvSpPr>
          <p:cNvPr id="3" name="Zástupný symbol pro obsah 2"/>
          <p:cNvSpPr>
            <a:spLocks noGrp="1"/>
          </p:cNvSpPr>
          <p:nvPr>
            <p:ph idx="1"/>
          </p:nvPr>
        </p:nvSpPr>
        <p:spPr/>
        <p:txBody>
          <a:bodyPr/>
          <a:lstStyle/>
          <a:p>
            <a:r>
              <a:rPr lang="cs-CZ" b="1" dirty="0" err="1" smtClean="0">
                <a:solidFill>
                  <a:srgbClr val="00B050"/>
                </a:solidFill>
              </a:rPr>
              <a:t>NorthBridge</a:t>
            </a:r>
            <a:r>
              <a:rPr lang="cs-CZ" b="1" dirty="0" smtClean="0">
                <a:solidFill>
                  <a:srgbClr val="00B050"/>
                </a:solidFill>
              </a:rPr>
              <a:t> </a:t>
            </a:r>
            <a:r>
              <a:rPr lang="cs-CZ" dirty="0" smtClean="0"/>
              <a:t>– komunikace mezi procesorem, pamětí a sběrnicí pro grafické karty</a:t>
            </a:r>
          </a:p>
          <a:p>
            <a:r>
              <a:rPr lang="cs-CZ" b="1" dirty="0" err="1" smtClean="0">
                <a:solidFill>
                  <a:srgbClr val="00B050"/>
                </a:solidFill>
              </a:rPr>
              <a:t>SouthBridge</a:t>
            </a:r>
            <a:r>
              <a:rPr lang="cs-CZ" b="1" dirty="0" smtClean="0">
                <a:solidFill>
                  <a:srgbClr val="00B050"/>
                </a:solidFill>
              </a:rPr>
              <a:t> </a:t>
            </a:r>
            <a:r>
              <a:rPr lang="cs-CZ" dirty="0" smtClean="0"/>
              <a:t>– komunikace se sběrnicí PCI a zařízeními, které jsou přímo připojeny na MB</a:t>
            </a: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deska s můstky</a:t>
            </a:r>
            <a:endParaRPr lang="cs-CZ" dirty="0"/>
          </a:p>
        </p:txBody>
      </p:sp>
      <p:sp>
        <p:nvSpPr>
          <p:cNvPr id="3" name="Zástupný symbol pro obsah 2"/>
          <p:cNvSpPr>
            <a:spLocks noGrp="1"/>
          </p:cNvSpPr>
          <p:nvPr>
            <p:ph idx="1"/>
          </p:nvPr>
        </p:nvSpPr>
        <p:spPr/>
        <p:txBody>
          <a:bodyPr/>
          <a:lstStyle/>
          <a:p>
            <a:endParaRPr lang="cs-CZ"/>
          </a:p>
        </p:txBody>
      </p:sp>
      <p:pic>
        <p:nvPicPr>
          <p:cNvPr id="1026" name="Picture 2" descr="http://static.howstuffworks.com/gif/motherboard-bridges.jpg"/>
          <p:cNvPicPr>
            <a:picLocks noChangeAspect="1" noChangeArrowheads="1"/>
          </p:cNvPicPr>
          <p:nvPr/>
        </p:nvPicPr>
        <p:blipFill>
          <a:blip r:embed="rId2" cstate="print"/>
          <a:srcRect/>
          <a:stretch>
            <a:fillRect/>
          </a:stretch>
        </p:blipFill>
        <p:spPr bwMode="auto">
          <a:xfrm>
            <a:off x="2571735" y="2214554"/>
            <a:ext cx="4066663" cy="339566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Uspořádání </a:t>
            </a:r>
            <a:r>
              <a:rPr lang="cs-CZ" dirty="0" err="1" smtClean="0"/>
              <a:t>chipsetu</a:t>
            </a:r>
            <a:r>
              <a:rPr lang="cs-CZ" dirty="0" smtClean="0"/>
              <a:t> se sběrnicí FSB</a:t>
            </a:r>
            <a:endParaRPr lang="cs-CZ" dirty="0"/>
          </a:p>
        </p:txBody>
      </p:sp>
      <p:pic>
        <p:nvPicPr>
          <p:cNvPr id="4" name="Obrázek 6" descr="čipset intel.jpg"/>
          <p:cNvPicPr>
            <a:picLocks noGrp="1"/>
          </p:cNvPicPr>
          <p:nvPr>
            <p:ph idx="1"/>
          </p:nvPr>
        </p:nvPicPr>
        <p:blipFill>
          <a:blip r:embed="rId2" cstate="print"/>
          <a:stretch>
            <a:fillRect/>
          </a:stretch>
        </p:blipFill>
        <p:spPr bwMode="auto">
          <a:xfrm>
            <a:off x="2309018" y="1600200"/>
            <a:ext cx="452596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Chipset</a:t>
            </a:r>
            <a:r>
              <a:rPr lang="cs-CZ" dirty="0" smtClean="0"/>
              <a:t> se sběrnicí </a:t>
            </a:r>
            <a:r>
              <a:rPr lang="cs-CZ" dirty="0" err="1" smtClean="0"/>
              <a:t>HyperTransport</a:t>
            </a:r>
            <a:endParaRPr lang="cs-CZ" dirty="0"/>
          </a:p>
        </p:txBody>
      </p:sp>
      <p:pic>
        <p:nvPicPr>
          <p:cNvPr id="4" name="Obrázek 7" descr="čipset AMD.jpg"/>
          <p:cNvPicPr>
            <a:picLocks noGrp="1"/>
          </p:cNvPicPr>
          <p:nvPr>
            <p:ph idx="1"/>
          </p:nvPr>
        </p:nvPicPr>
        <p:blipFill>
          <a:blip r:embed="rId2" cstate="print"/>
          <a:stretch>
            <a:fillRect/>
          </a:stretch>
        </p:blipFill>
        <p:spPr bwMode="auto">
          <a:xfrm>
            <a:off x="2309018" y="1600200"/>
            <a:ext cx="452596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BIOS</a:t>
            </a:r>
            <a:endParaRPr lang="cs-CZ" dirty="0"/>
          </a:p>
        </p:txBody>
      </p:sp>
      <p:sp>
        <p:nvSpPr>
          <p:cNvPr id="3" name="Zástupný symbol pro obsah 2"/>
          <p:cNvSpPr>
            <a:spLocks noGrp="1"/>
          </p:cNvSpPr>
          <p:nvPr>
            <p:ph idx="1"/>
          </p:nvPr>
        </p:nvSpPr>
        <p:spPr/>
        <p:txBody>
          <a:bodyPr/>
          <a:lstStyle/>
          <a:p>
            <a:r>
              <a:rPr lang="cs-CZ" dirty="0" smtClean="0"/>
              <a:t>Jaká je funkce </a:t>
            </a:r>
            <a:r>
              <a:rPr lang="cs-CZ" dirty="0" err="1" smtClean="0"/>
              <a:t>BIOSu</a:t>
            </a:r>
            <a:r>
              <a:rPr lang="cs-CZ" dirty="0" smtClean="0"/>
              <a:t>?</a:t>
            </a:r>
          </a:p>
          <a:p>
            <a:r>
              <a:rPr lang="cs-CZ" dirty="0" smtClean="0"/>
              <a:t>POST</a:t>
            </a:r>
          </a:p>
          <a:p>
            <a:r>
              <a:rPr lang="cs-CZ" dirty="0" smtClean="0"/>
              <a:t>MBR</a:t>
            </a:r>
          </a:p>
          <a:p>
            <a:endParaRPr lang="cs-CZ" dirty="0"/>
          </a:p>
        </p:txBody>
      </p:sp>
      <p:pic>
        <p:nvPicPr>
          <p:cNvPr id="78850" name="Picture 2" descr="http://static.howstuffworks.com/gif/bios-ch.jpg"/>
          <p:cNvPicPr>
            <a:picLocks noChangeAspect="1" noChangeArrowheads="1"/>
          </p:cNvPicPr>
          <p:nvPr/>
        </p:nvPicPr>
        <p:blipFill>
          <a:blip r:embed="rId2" cstate="print"/>
          <a:srcRect/>
          <a:stretch>
            <a:fillRect/>
          </a:stretch>
        </p:blipFill>
        <p:spPr bwMode="auto">
          <a:xfrm>
            <a:off x="5724128" y="2564904"/>
            <a:ext cx="2428892" cy="242889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Nástupce </a:t>
            </a:r>
            <a:r>
              <a:rPr lang="cs-CZ" dirty="0" err="1" smtClean="0"/>
              <a:t>BIOSu</a:t>
            </a:r>
            <a:r>
              <a:rPr lang="cs-CZ" dirty="0" smtClean="0"/>
              <a:t> - UEFI</a:t>
            </a:r>
            <a:endParaRPr lang="cs-CZ" dirty="0"/>
          </a:p>
        </p:txBody>
      </p:sp>
      <p:sp>
        <p:nvSpPr>
          <p:cNvPr id="3" name="Zástupný symbol pro obsah 2"/>
          <p:cNvSpPr>
            <a:spLocks noGrp="1"/>
          </p:cNvSpPr>
          <p:nvPr>
            <p:ph idx="1"/>
          </p:nvPr>
        </p:nvSpPr>
        <p:spPr/>
        <p:txBody>
          <a:bodyPr/>
          <a:lstStyle/>
          <a:p>
            <a:r>
              <a:rPr lang="cs-CZ" dirty="0" smtClean="0"/>
              <a:t>Intel, 2011</a:t>
            </a:r>
          </a:p>
          <a:p>
            <a:r>
              <a:rPr lang="cs-CZ" dirty="0" smtClean="0"/>
              <a:t>Cílem je zkrátit náběh systému po zapnutí počítače</a:t>
            </a:r>
          </a:p>
          <a:p>
            <a:r>
              <a:rPr lang="cs-CZ" dirty="0" smtClean="0"/>
              <a:t>Podpora větších disků (BIOS max. 2 TB)</a:t>
            </a:r>
          </a:p>
          <a:p>
            <a:r>
              <a:rPr lang="cs-CZ" dirty="0" smtClean="0"/>
              <a:t>Nastaveno odkud má </a:t>
            </a:r>
            <a:r>
              <a:rPr lang="cs-CZ" dirty="0" err="1" smtClean="0"/>
              <a:t>bootovat</a:t>
            </a:r>
            <a:r>
              <a:rPr lang="cs-CZ" dirty="0" smtClean="0"/>
              <a:t>, paralelní spuštění diagnostických aplikací a antivirů</a:t>
            </a:r>
          </a:p>
          <a:p>
            <a:r>
              <a:rPr lang="cs-CZ" dirty="0" smtClean="0"/>
              <a:t>Windows mohou použít ovladače UEFI a nemusí provádět jejich </a:t>
            </a:r>
            <a:r>
              <a:rPr lang="cs-CZ" dirty="0" err="1" smtClean="0"/>
              <a:t>load</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deska</a:t>
            </a:r>
            <a:endParaRPr lang="cs-CZ" dirty="0"/>
          </a:p>
        </p:txBody>
      </p:sp>
      <p:sp>
        <p:nvSpPr>
          <p:cNvPr id="3" name="Zástupný symbol pro obsah 2"/>
          <p:cNvSpPr>
            <a:spLocks noGrp="1"/>
          </p:cNvSpPr>
          <p:nvPr>
            <p:ph idx="1"/>
          </p:nvPr>
        </p:nvSpPr>
        <p:spPr/>
        <p:txBody>
          <a:bodyPr/>
          <a:lstStyle/>
          <a:p>
            <a:r>
              <a:rPr lang="cs-CZ" dirty="0" smtClean="0"/>
              <a:t>Patice (</a:t>
            </a:r>
            <a:r>
              <a:rPr lang="cs-CZ" dirty="0" err="1" smtClean="0"/>
              <a:t>socket</a:t>
            </a:r>
            <a:r>
              <a:rPr lang="cs-CZ" dirty="0" smtClean="0"/>
              <a:t>)</a:t>
            </a:r>
          </a:p>
          <a:p>
            <a:r>
              <a:rPr lang="cs-CZ" dirty="0" smtClean="0"/>
              <a:t>Slot (bank)</a:t>
            </a:r>
          </a:p>
          <a:p>
            <a:r>
              <a:rPr lang="cs-CZ" dirty="0" smtClean="0"/>
              <a:t>Sběrnice (bus)</a:t>
            </a:r>
          </a:p>
          <a:p>
            <a:r>
              <a:rPr lang="cs-CZ" dirty="0" err="1" smtClean="0"/>
              <a:t>Čipset</a:t>
            </a:r>
            <a:endParaRPr lang="cs-CZ" dirty="0" smtClean="0"/>
          </a:p>
          <a:p>
            <a:r>
              <a:rPr lang="cs-CZ" dirty="0" smtClean="0"/>
              <a:t>Integrované díly</a:t>
            </a:r>
          </a:p>
          <a:p>
            <a:endParaRPr lang="cs-CZ" dirty="0" smtClean="0"/>
          </a:p>
          <a:p>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deska – typy napájení</a:t>
            </a:r>
            <a:endParaRPr lang="cs-CZ" dirty="0"/>
          </a:p>
        </p:txBody>
      </p:sp>
      <p:sp>
        <p:nvSpPr>
          <p:cNvPr id="3" name="Zástupný symbol pro obsah 2"/>
          <p:cNvSpPr>
            <a:spLocks noGrp="1"/>
          </p:cNvSpPr>
          <p:nvPr>
            <p:ph idx="1"/>
          </p:nvPr>
        </p:nvSpPr>
        <p:spPr/>
        <p:txBody>
          <a:bodyPr/>
          <a:lstStyle/>
          <a:p>
            <a:r>
              <a:rPr lang="cs-CZ" b="1" dirty="0" smtClean="0"/>
              <a:t>AT</a:t>
            </a:r>
            <a:r>
              <a:rPr lang="cs-CZ" dirty="0" smtClean="0"/>
              <a:t> – 12V, 5V, mechanické zapínání a vypínání</a:t>
            </a:r>
          </a:p>
          <a:p>
            <a:r>
              <a:rPr lang="cs-CZ" b="1" dirty="0" smtClean="0"/>
              <a:t>ATX </a:t>
            </a:r>
            <a:r>
              <a:rPr lang="cs-CZ" dirty="0" smtClean="0"/>
              <a:t>– počítač lze vypnout přímo z operačního systému, 24 pin konektor nebo 20 a 4 pinové, napájení 3.3V, 5V, +12V, -12V</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buNone/>
            </a:pPr>
            <a:endParaRPr lang="cs-CZ" dirty="0" smtClean="0"/>
          </a:p>
          <a:p>
            <a:pPr>
              <a:buNone/>
            </a:pPr>
            <a:endParaRPr lang="cs-CZ" dirty="0" smtClean="0"/>
          </a:p>
          <a:p>
            <a:pPr>
              <a:buNone/>
            </a:pPr>
            <a:endParaRPr lang="cs-CZ" dirty="0" smtClean="0"/>
          </a:p>
          <a:p>
            <a:pPr>
              <a:buNone/>
            </a:pPr>
            <a:r>
              <a:rPr lang="cs-CZ" dirty="0" smtClean="0"/>
              <a:t>	USA:   hardware = obchod se železem</a:t>
            </a: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Hodiny reálného času (RTC)</a:t>
            </a:r>
            <a:endParaRPr lang="cs-CZ" dirty="0"/>
          </a:p>
        </p:txBody>
      </p:sp>
      <p:sp>
        <p:nvSpPr>
          <p:cNvPr id="3" name="Zástupný symbol pro obsah 2"/>
          <p:cNvSpPr>
            <a:spLocks noGrp="1"/>
          </p:cNvSpPr>
          <p:nvPr>
            <p:ph idx="1"/>
          </p:nvPr>
        </p:nvSpPr>
        <p:spPr/>
        <p:txBody>
          <a:bodyPr/>
          <a:lstStyle/>
          <a:p>
            <a:r>
              <a:rPr lang="cs-CZ" dirty="0" smtClean="0"/>
              <a:t>Co to jsou „hodiny reálného času“?</a:t>
            </a:r>
          </a:p>
          <a:p>
            <a:pPr lvl="1"/>
            <a:r>
              <a:rPr lang="cs-CZ" dirty="0" smtClean="0"/>
              <a:t>Integrovaný obvod, který udržuje údaj o čase</a:t>
            </a:r>
          </a:p>
          <a:p>
            <a:pPr lvl="1"/>
            <a:r>
              <a:rPr lang="cs-CZ" dirty="0" smtClean="0"/>
              <a:t>Napájen baterií</a:t>
            </a:r>
          </a:p>
          <a:p>
            <a:r>
              <a:rPr lang="cs-CZ" dirty="0" smtClean="0"/>
              <a:t>Od čeho bývá čas odvozen?   </a:t>
            </a:r>
          </a:p>
          <a:p>
            <a:pPr lvl="1"/>
            <a:r>
              <a:rPr lang="cs-CZ" dirty="0" smtClean="0"/>
              <a:t>Krystal – kmitá na určité frekvenci (přesnost jako u náramkových hodin)</a:t>
            </a:r>
          </a:p>
          <a:p>
            <a:pPr lvl="1"/>
            <a:r>
              <a:rPr lang="cs-CZ" dirty="0" smtClean="0"/>
              <a:t>Frekvence sítě – 50 Hz v ČR, kolísání způsobuje nepřesnost</a:t>
            </a:r>
          </a:p>
          <a:p>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a:t>
            </a:r>
            <a:endParaRPr lang="cs-CZ" dirty="0"/>
          </a:p>
        </p:txBody>
      </p:sp>
      <p:sp>
        <p:nvSpPr>
          <p:cNvPr id="3" name="Zástupný symbol pro obsah 2"/>
          <p:cNvSpPr>
            <a:spLocks noGrp="1"/>
          </p:cNvSpPr>
          <p:nvPr>
            <p:ph idx="1"/>
          </p:nvPr>
        </p:nvSpPr>
        <p:spPr/>
        <p:txBody>
          <a:bodyPr/>
          <a:lstStyle/>
          <a:p>
            <a:r>
              <a:rPr lang="cs-CZ" dirty="0" smtClean="0"/>
              <a:t>K čemu je zdroj?</a:t>
            </a:r>
          </a:p>
          <a:p>
            <a:r>
              <a:rPr lang="cs-CZ" dirty="0" smtClean="0"/>
              <a:t>Jaká je spotřeba jednotlivých komponent PC?</a:t>
            </a:r>
            <a:endParaRPr lang="cs-CZ" dirty="0"/>
          </a:p>
        </p:txBody>
      </p:sp>
      <p:pic>
        <p:nvPicPr>
          <p:cNvPr id="5" name="Obrázek 1" descr="zdroj.jpg"/>
          <p:cNvPicPr/>
          <p:nvPr/>
        </p:nvPicPr>
        <p:blipFill>
          <a:blip r:embed="rId2" cstate="print"/>
          <a:srcRect/>
          <a:stretch>
            <a:fillRect/>
          </a:stretch>
        </p:blipFill>
        <p:spPr bwMode="auto">
          <a:xfrm>
            <a:off x="928662" y="3000372"/>
            <a:ext cx="3143272" cy="321471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a:t>
            </a:r>
            <a:endParaRPr lang="cs-CZ" dirty="0"/>
          </a:p>
        </p:txBody>
      </p:sp>
      <p:sp>
        <p:nvSpPr>
          <p:cNvPr id="3" name="Zástupný symbol pro obsah 2"/>
          <p:cNvSpPr>
            <a:spLocks noGrp="1"/>
          </p:cNvSpPr>
          <p:nvPr>
            <p:ph idx="1"/>
          </p:nvPr>
        </p:nvSpPr>
        <p:spPr/>
        <p:txBody>
          <a:bodyPr/>
          <a:lstStyle/>
          <a:p>
            <a:pPr lvl="0">
              <a:buNone/>
            </a:pPr>
            <a:r>
              <a:rPr lang="cs-CZ" sz="2400" dirty="0" smtClean="0"/>
              <a:t>Zdroj (150W - 250W) poskytuje napětí (+5 V, -5 V, +12 V, -12 V); a napájecí kabely, které slouží k přivedení napájecího napětí do jednotlivých komponent </a:t>
            </a:r>
          </a:p>
          <a:p>
            <a:endParaRPr lang="cs-CZ" dirty="0"/>
          </a:p>
        </p:txBody>
      </p:sp>
      <p:pic>
        <p:nvPicPr>
          <p:cNvPr id="4" name="Obrázek 3" descr="http://zsprazska.oknet.cz/navody/arch_PC/PICTURES/NAPAJENI/NAPZD.JPG"/>
          <p:cNvPicPr/>
          <p:nvPr/>
        </p:nvPicPr>
        <p:blipFill>
          <a:blip r:embed="rId2" cstate="print"/>
          <a:srcRect/>
          <a:stretch>
            <a:fillRect/>
          </a:stretch>
        </p:blipFill>
        <p:spPr bwMode="auto">
          <a:xfrm>
            <a:off x="2214546" y="2780928"/>
            <a:ext cx="5309782" cy="341984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a:t>
            </a:r>
            <a:endParaRPr lang="cs-CZ" dirty="0"/>
          </a:p>
        </p:txBody>
      </p:sp>
      <p:sp>
        <p:nvSpPr>
          <p:cNvPr id="3" name="Zástupný symbol pro obsah 2"/>
          <p:cNvSpPr>
            <a:spLocks noGrp="1"/>
          </p:cNvSpPr>
          <p:nvPr>
            <p:ph idx="1"/>
          </p:nvPr>
        </p:nvSpPr>
        <p:spPr/>
        <p:txBody>
          <a:bodyPr/>
          <a:lstStyle/>
          <a:p>
            <a:r>
              <a:rPr lang="cs-CZ" dirty="0" smtClean="0"/>
              <a:t>Barevné značení </a:t>
            </a:r>
            <a:r>
              <a:rPr lang="cs-CZ" b="1" dirty="0" smtClean="0"/>
              <a:t>vodičů</a:t>
            </a:r>
            <a:r>
              <a:rPr lang="cs-CZ" dirty="0" smtClean="0"/>
              <a:t>:</a:t>
            </a:r>
          </a:p>
          <a:p>
            <a:pPr lvl="1"/>
            <a:r>
              <a:rPr lang="cs-CZ" dirty="0" smtClean="0"/>
              <a:t>Černá – zem</a:t>
            </a:r>
          </a:p>
          <a:p>
            <a:pPr lvl="1"/>
            <a:r>
              <a:rPr lang="cs-CZ" dirty="0" smtClean="0">
                <a:solidFill>
                  <a:srgbClr val="FF0000"/>
                </a:solidFill>
              </a:rPr>
              <a:t>Červená – 5 V</a:t>
            </a:r>
          </a:p>
          <a:p>
            <a:pPr lvl="1"/>
            <a:r>
              <a:rPr lang="cs-CZ" dirty="0" smtClean="0">
                <a:solidFill>
                  <a:srgbClr val="FFFF00"/>
                </a:solidFill>
              </a:rPr>
              <a:t>Žlutá – 12 V</a:t>
            </a:r>
          </a:p>
          <a:p>
            <a:r>
              <a:rPr lang="cs-CZ" dirty="0" smtClean="0"/>
              <a:t>Konektory</a:t>
            </a:r>
          </a:p>
          <a:p>
            <a:pPr lvl="1"/>
            <a:r>
              <a:rPr lang="cs-CZ" dirty="0" err="1" smtClean="0"/>
              <a:t>Main</a:t>
            </a:r>
            <a:r>
              <a:rPr lang="cs-CZ" dirty="0" smtClean="0"/>
              <a:t> </a:t>
            </a:r>
            <a:r>
              <a:rPr lang="cs-CZ" dirty="0" err="1" smtClean="0"/>
              <a:t>Power</a:t>
            </a:r>
            <a:r>
              <a:rPr lang="cs-CZ" dirty="0" smtClean="0"/>
              <a:t>, </a:t>
            </a:r>
            <a:r>
              <a:rPr lang="cs-CZ" dirty="0" err="1" smtClean="0"/>
              <a:t>Power</a:t>
            </a:r>
            <a:r>
              <a:rPr lang="cs-CZ" dirty="0" smtClean="0"/>
              <a:t> 12V (P4), AUX </a:t>
            </a:r>
            <a:r>
              <a:rPr lang="cs-CZ" dirty="0" err="1" smtClean="0"/>
              <a:t>Power</a:t>
            </a:r>
            <a:r>
              <a:rPr lang="cs-CZ" dirty="0" smtClean="0"/>
              <a:t>, </a:t>
            </a:r>
            <a:r>
              <a:rPr lang="cs-CZ" dirty="0" err="1" smtClean="0"/>
              <a:t>Peripheral</a:t>
            </a:r>
            <a:r>
              <a:rPr lang="cs-CZ" dirty="0" smtClean="0"/>
              <a:t> </a:t>
            </a:r>
            <a:r>
              <a:rPr lang="cs-CZ" dirty="0" err="1" smtClean="0"/>
              <a:t>Power</a:t>
            </a:r>
            <a:r>
              <a:rPr lang="cs-CZ" dirty="0" smtClean="0"/>
              <a:t>, Floppy Drive </a:t>
            </a:r>
            <a:r>
              <a:rPr lang="cs-CZ" dirty="0" err="1" smtClean="0"/>
              <a:t>Power</a:t>
            </a:r>
            <a:r>
              <a:rPr lang="cs-CZ" dirty="0" smtClean="0"/>
              <a:t>, </a:t>
            </a:r>
            <a:r>
              <a:rPr lang="cs-CZ" dirty="0" err="1" smtClean="0"/>
              <a:t>Serial</a:t>
            </a:r>
            <a:r>
              <a:rPr lang="cs-CZ" dirty="0" smtClean="0"/>
              <a:t> ATA,…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Orientační spotřeba komponent</a:t>
            </a:r>
            <a:endParaRPr lang="cs-CZ" dirty="0"/>
          </a:p>
        </p:txBody>
      </p:sp>
      <p:sp>
        <p:nvSpPr>
          <p:cNvPr id="3" name="Zástupný symbol pro obsah 2"/>
          <p:cNvSpPr>
            <a:spLocks noGrp="1"/>
          </p:cNvSpPr>
          <p:nvPr>
            <p:ph idx="1"/>
          </p:nvPr>
        </p:nvSpPr>
        <p:spPr/>
        <p:txBody>
          <a:bodyPr/>
          <a:lstStyle/>
          <a:p>
            <a:r>
              <a:rPr lang="cs-CZ" dirty="0" err="1" smtClean="0"/>
              <a:t>Čtyřjádrový</a:t>
            </a:r>
            <a:r>
              <a:rPr lang="cs-CZ" dirty="0" smtClean="0"/>
              <a:t> procesor – 100W-130W</a:t>
            </a:r>
          </a:p>
          <a:p>
            <a:r>
              <a:rPr lang="cs-CZ" dirty="0" smtClean="0"/>
              <a:t>Výkonná grafická karta – až 100 W</a:t>
            </a:r>
          </a:p>
          <a:p>
            <a:r>
              <a:rPr lang="cs-CZ" dirty="0" smtClean="0"/>
              <a:t>Pevný disk – 5-25 W</a:t>
            </a:r>
          </a:p>
          <a:p>
            <a:r>
              <a:rPr lang="cs-CZ" dirty="0" smtClean="0"/>
              <a:t>Základní deska – 25-50 W</a:t>
            </a:r>
          </a:p>
          <a:p>
            <a:r>
              <a:rPr lang="cs-CZ" dirty="0" smtClean="0"/>
              <a:t>Síťová karta PCI – 4W</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Operační paměť - RAM</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cs-CZ" b="1" dirty="0" smtClean="0"/>
              <a:t>RAM</a:t>
            </a:r>
            <a:r>
              <a:rPr lang="cs-CZ" dirty="0" smtClean="0"/>
              <a:t>  = </a:t>
            </a:r>
            <a:r>
              <a:rPr lang="cs-CZ" dirty="0" err="1" smtClean="0"/>
              <a:t>Random</a:t>
            </a:r>
            <a:r>
              <a:rPr lang="cs-CZ" dirty="0" smtClean="0"/>
              <a:t> Access </a:t>
            </a:r>
            <a:r>
              <a:rPr lang="cs-CZ" dirty="0" err="1" smtClean="0"/>
              <a:t>Memmory</a:t>
            </a:r>
            <a:endParaRPr lang="cs-CZ" dirty="0" smtClean="0"/>
          </a:p>
          <a:p>
            <a:r>
              <a:rPr lang="cs-CZ" dirty="0" smtClean="0"/>
              <a:t>K čemu slouží operační paměť?</a:t>
            </a:r>
          </a:p>
          <a:p>
            <a:r>
              <a:rPr lang="cs-CZ" dirty="0" smtClean="0"/>
              <a:t>Paměť je s procesorem spojena sběrnicí</a:t>
            </a:r>
          </a:p>
          <a:p>
            <a:r>
              <a:rPr lang="cs-CZ" dirty="0" smtClean="0"/>
              <a:t>Parametry pamětí – velikost, rychlost (Hz)</a:t>
            </a:r>
          </a:p>
          <a:p>
            <a:r>
              <a:rPr lang="cs-CZ" dirty="0" smtClean="0"/>
              <a:t>Po vypnutí počítače je obsah ztracen</a:t>
            </a:r>
          </a:p>
          <a:p>
            <a:endParaRPr lang="cs-CZ" dirty="0" smtClean="0"/>
          </a:p>
          <a:p>
            <a:pPr>
              <a:buNone/>
            </a:pPr>
            <a:endParaRPr lang="cs-CZ" dirty="0" smtClean="0"/>
          </a:p>
          <a:p>
            <a:pPr>
              <a:buNone/>
            </a:pPr>
            <a:r>
              <a:rPr lang="cs-CZ" dirty="0" smtClean="0"/>
              <a:t>Pomocí programů vytváříme datové soubory. Tento proces probíhá v operační paměti. Soubory se ukládají na disk. Proč?</a:t>
            </a:r>
          </a:p>
          <a:p>
            <a:pPr>
              <a:buNone/>
            </a:pP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Paměti</a:t>
            </a:r>
            <a:endParaRPr lang="cs-CZ" dirty="0"/>
          </a:p>
        </p:txBody>
      </p:sp>
      <p:pic>
        <p:nvPicPr>
          <p:cNvPr id="4" name="Zástupný symbol pro obsah 3" descr="DIMM.jpg"/>
          <p:cNvPicPr>
            <a:picLocks noGrp="1" noChangeAspect="1"/>
          </p:cNvPicPr>
          <p:nvPr>
            <p:ph idx="1"/>
          </p:nvPr>
        </p:nvPicPr>
        <p:blipFill>
          <a:blip r:embed="rId2" cstate="print"/>
          <a:stretch>
            <a:fillRect/>
          </a:stretch>
        </p:blipFill>
        <p:spPr>
          <a:xfrm>
            <a:off x="3275856" y="1268760"/>
            <a:ext cx="3827487" cy="3064621"/>
          </a:xfrm>
        </p:spPr>
      </p:pic>
      <p:pic>
        <p:nvPicPr>
          <p:cNvPr id="5" name="Picture 7" descr="DIMM-512MB-DDR"/>
          <p:cNvPicPr>
            <a:picLocks noChangeAspect="1" noChangeArrowheads="1"/>
          </p:cNvPicPr>
          <p:nvPr/>
        </p:nvPicPr>
        <p:blipFill>
          <a:blip r:embed="rId3" cstate="print"/>
          <a:srcRect/>
          <a:stretch>
            <a:fillRect/>
          </a:stretch>
        </p:blipFill>
        <p:spPr bwMode="auto">
          <a:xfrm>
            <a:off x="4143371" y="3933057"/>
            <a:ext cx="4743727" cy="2924944"/>
          </a:xfrm>
          <a:prstGeom prst="rect">
            <a:avLst/>
          </a:prstGeom>
          <a:noFill/>
        </p:spPr>
      </p:pic>
      <p:pic>
        <p:nvPicPr>
          <p:cNvPr id="6" name="Picture 6" descr="Kingston-DIMM-1024MB-DDR"/>
          <p:cNvPicPr>
            <a:picLocks noChangeAspect="1" noChangeArrowheads="1"/>
          </p:cNvPicPr>
          <p:nvPr/>
        </p:nvPicPr>
        <p:blipFill>
          <a:blip r:embed="rId4" cstate="print"/>
          <a:srcRect/>
          <a:stretch>
            <a:fillRect/>
          </a:stretch>
        </p:blipFill>
        <p:spPr bwMode="auto">
          <a:xfrm>
            <a:off x="0" y="4054475"/>
            <a:ext cx="4392613" cy="2803525"/>
          </a:xfrm>
          <a:prstGeom prst="rect">
            <a:avLst/>
          </a:prstGeom>
          <a:noFill/>
        </p:spPr>
      </p:pic>
      <p:sp>
        <p:nvSpPr>
          <p:cNvPr id="8" name="TextovéPole 7"/>
          <p:cNvSpPr txBox="1"/>
          <p:nvPr/>
        </p:nvSpPr>
        <p:spPr>
          <a:xfrm>
            <a:off x="7072330" y="1785926"/>
            <a:ext cx="1263487" cy="369332"/>
          </a:xfrm>
          <a:prstGeom prst="rect">
            <a:avLst/>
          </a:prstGeom>
          <a:noFill/>
        </p:spPr>
        <p:txBody>
          <a:bodyPr wrap="none" rtlCol="0">
            <a:spAutoFit/>
          </a:bodyPr>
          <a:lstStyle/>
          <a:p>
            <a:r>
              <a:rPr lang="cs-CZ" dirty="0" smtClean="0"/>
              <a:t>Paměť DIM</a:t>
            </a:r>
            <a:endParaRPr lang="cs-CZ" dirty="0"/>
          </a:p>
        </p:txBody>
      </p:sp>
      <p:sp>
        <p:nvSpPr>
          <p:cNvPr id="7" name="TextovéPole 6"/>
          <p:cNvSpPr txBox="1"/>
          <p:nvPr/>
        </p:nvSpPr>
        <p:spPr>
          <a:xfrm>
            <a:off x="428596" y="4214818"/>
            <a:ext cx="1500198" cy="646331"/>
          </a:xfrm>
          <a:prstGeom prst="rect">
            <a:avLst/>
          </a:prstGeom>
          <a:noFill/>
        </p:spPr>
        <p:txBody>
          <a:bodyPr wrap="square" rtlCol="0">
            <a:spAutoFit/>
          </a:bodyPr>
          <a:lstStyle/>
          <a:p>
            <a:r>
              <a:rPr lang="cs-CZ" dirty="0" smtClean="0"/>
              <a:t>Kingston – DD3</a:t>
            </a: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pamětí</a:t>
            </a:r>
            <a:endParaRPr lang="cs-CZ" dirty="0"/>
          </a:p>
        </p:txBody>
      </p:sp>
      <p:sp>
        <p:nvSpPr>
          <p:cNvPr id="3" name="Zástupný symbol pro obsah 2"/>
          <p:cNvSpPr>
            <a:spLocks noGrp="1"/>
          </p:cNvSpPr>
          <p:nvPr>
            <p:ph idx="1"/>
          </p:nvPr>
        </p:nvSpPr>
        <p:spPr/>
        <p:txBody>
          <a:bodyPr/>
          <a:lstStyle/>
          <a:p>
            <a:r>
              <a:rPr lang="cs-CZ" b="1" dirty="0" smtClean="0"/>
              <a:t>SIMM</a:t>
            </a:r>
            <a:r>
              <a:rPr lang="cs-CZ" dirty="0" smtClean="0"/>
              <a:t> a </a:t>
            </a:r>
            <a:r>
              <a:rPr lang="cs-CZ" b="1" dirty="0" smtClean="0"/>
              <a:t>DIM</a:t>
            </a:r>
            <a:r>
              <a:rPr lang="cs-CZ" dirty="0" smtClean="0"/>
              <a:t> (obě už velmi zastaralé a prakticky nepoužívané) </a:t>
            </a:r>
          </a:p>
          <a:p>
            <a:r>
              <a:rPr lang="cs-CZ" b="1" dirty="0" smtClean="0"/>
              <a:t>SDRAM</a:t>
            </a:r>
            <a:r>
              <a:rPr lang="cs-CZ" dirty="0" smtClean="0"/>
              <a:t> - často používané ve starších počítačích, pracují na frekvencích do 133MHz </a:t>
            </a:r>
          </a:p>
          <a:p>
            <a:r>
              <a:rPr lang="cs-CZ" b="1" dirty="0" smtClean="0"/>
              <a:t>DDR</a:t>
            </a:r>
            <a:r>
              <a:rPr lang="cs-CZ" dirty="0" smtClean="0"/>
              <a:t> - V současnosti asi nejpoužívanější typy pracující na frekvencích do 400MHz </a:t>
            </a:r>
          </a:p>
          <a:p>
            <a:r>
              <a:rPr lang="cs-CZ" b="1" dirty="0" smtClean="0"/>
              <a:t>DDR2</a:t>
            </a:r>
            <a:r>
              <a:rPr lang="cs-CZ" dirty="0" smtClean="0"/>
              <a:t> - nejnovější a nejrychlejší typy pamětí</a:t>
            </a:r>
          </a:p>
          <a:p>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RAM</a:t>
            </a:r>
            <a:endParaRPr lang="cs-CZ" dirty="0"/>
          </a:p>
        </p:txBody>
      </p:sp>
      <p:sp>
        <p:nvSpPr>
          <p:cNvPr id="3" name="Zástupný symbol pro obsah 2"/>
          <p:cNvSpPr>
            <a:spLocks noGrp="1"/>
          </p:cNvSpPr>
          <p:nvPr>
            <p:ph idx="1"/>
          </p:nvPr>
        </p:nvSpPr>
        <p:spPr/>
        <p:txBody>
          <a:bodyPr/>
          <a:lstStyle/>
          <a:p>
            <a:r>
              <a:rPr lang="cs-CZ" dirty="0" smtClean="0"/>
              <a:t>Dynamická (DRAM) </a:t>
            </a:r>
          </a:p>
          <a:p>
            <a:pPr lvl="1"/>
            <a:r>
              <a:rPr lang="cs-CZ" dirty="0" smtClean="0"/>
              <a:t>Kondenzátory a tranzistory</a:t>
            </a:r>
          </a:p>
          <a:p>
            <a:pPr lvl="1"/>
            <a:r>
              <a:rPr lang="cs-CZ" dirty="0" smtClean="0"/>
              <a:t>Velká kapacita, nízká cena</a:t>
            </a:r>
          </a:p>
          <a:p>
            <a:pPr lvl="1"/>
            <a:r>
              <a:rPr lang="cs-CZ" dirty="0" smtClean="0"/>
              <a:t>Dlouhá přístupová doba, obnovovací cyklus</a:t>
            </a:r>
          </a:p>
          <a:p>
            <a:pPr lvl="1"/>
            <a:endParaRPr lang="cs-CZ" dirty="0" smtClean="0"/>
          </a:p>
          <a:p>
            <a:r>
              <a:rPr lang="cs-CZ" dirty="0" smtClean="0"/>
              <a:t>Statická (SRAM)</a:t>
            </a:r>
          </a:p>
          <a:p>
            <a:pPr lvl="1"/>
            <a:r>
              <a:rPr lang="cs-CZ" dirty="0" smtClean="0"/>
              <a:t>Rychlejší</a:t>
            </a:r>
          </a:p>
          <a:p>
            <a:pPr lvl="1"/>
            <a:r>
              <a:rPr lang="cs-CZ" dirty="0" smtClean="0"/>
              <a:t>Malá kapacita, vyšší cena</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RAM - parametry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solidFill>
                  <a:srgbClr val="0070C0"/>
                </a:solidFill>
              </a:rPr>
              <a:t>Velikost</a:t>
            </a:r>
            <a:r>
              <a:rPr lang="cs-CZ" dirty="0" smtClean="0"/>
              <a:t> (kapacita) – až 4 GB</a:t>
            </a:r>
          </a:p>
          <a:p>
            <a:r>
              <a:rPr lang="cs-CZ" dirty="0" smtClean="0">
                <a:solidFill>
                  <a:srgbClr val="0070C0"/>
                </a:solidFill>
              </a:rPr>
              <a:t>Frekvence</a:t>
            </a:r>
          </a:p>
          <a:p>
            <a:r>
              <a:rPr lang="cs-CZ" dirty="0" smtClean="0">
                <a:solidFill>
                  <a:srgbClr val="0070C0"/>
                </a:solidFill>
              </a:rPr>
              <a:t>CAS </a:t>
            </a:r>
            <a:r>
              <a:rPr lang="cs-CZ" dirty="0" err="1" smtClean="0">
                <a:solidFill>
                  <a:srgbClr val="0070C0"/>
                </a:solidFill>
              </a:rPr>
              <a:t>Latency</a:t>
            </a:r>
            <a:r>
              <a:rPr lang="cs-CZ" dirty="0" smtClean="0">
                <a:solidFill>
                  <a:srgbClr val="0070C0"/>
                </a:solidFill>
              </a:rPr>
              <a:t> </a:t>
            </a:r>
            <a:r>
              <a:rPr lang="cs-CZ" dirty="0" smtClean="0"/>
              <a:t>(</a:t>
            </a:r>
            <a:r>
              <a:rPr lang="cs-CZ" dirty="0" err="1" smtClean="0"/>
              <a:t>Column</a:t>
            </a:r>
            <a:r>
              <a:rPr lang="cs-CZ" dirty="0" smtClean="0"/>
              <a:t> Access </a:t>
            </a:r>
            <a:r>
              <a:rPr lang="cs-CZ" dirty="0" err="1" smtClean="0"/>
              <a:t>Strobe</a:t>
            </a:r>
            <a:r>
              <a:rPr lang="cs-CZ" dirty="0" smtClean="0"/>
              <a:t> </a:t>
            </a:r>
            <a:r>
              <a:rPr lang="cs-CZ" dirty="0" err="1" smtClean="0"/>
              <a:t>Latency</a:t>
            </a:r>
            <a:r>
              <a:rPr lang="cs-CZ" dirty="0" smtClean="0"/>
              <a:t>) – doba mezi zasláním příkazu na čtení údajů a momentem, kdy jsou data k dispozici – 2, 2.5, 3 …</a:t>
            </a:r>
          </a:p>
          <a:p>
            <a:r>
              <a:rPr lang="cs-CZ" dirty="0" err="1" smtClean="0">
                <a:solidFill>
                  <a:srgbClr val="0070C0"/>
                </a:solidFill>
              </a:rPr>
              <a:t>tRP</a:t>
            </a:r>
            <a:r>
              <a:rPr lang="cs-CZ" dirty="0" smtClean="0">
                <a:solidFill>
                  <a:srgbClr val="0070C0"/>
                </a:solidFill>
              </a:rPr>
              <a:t> – </a:t>
            </a:r>
            <a:r>
              <a:rPr lang="cs-CZ" dirty="0" err="1" smtClean="0">
                <a:solidFill>
                  <a:srgbClr val="0070C0"/>
                </a:solidFill>
              </a:rPr>
              <a:t>Row</a:t>
            </a:r>
            <a:r>
              <a:rPr lang="cs-CZ" dirty="0" smtClean="0">
                <a:solidFill>
                  <a:srgbClr val="0070C0"/>
                </a:solidFill>
              </a:rPr>
              <a:t> </a:t>
            </a:r>
            <a:r>
              <a:rPr lang="cs-CZ" dirty="0" err="1" smtClean="0">
                <a:solidFill>
                  <a:srgbClr val="0070C0"/>
                </a:solidFill>
              </a:rPr>
              <a:t>Percentage</a:t>
            </a:r>
            <a:r>
              <a:rPr lang="cs-CZ" dirty="0" smtClean="0">
                <a:solidFill>
                  <a:srgbClr val="0070C0"/>
                </a:solidFill>
              </a:rPr>
              <a:t> </a:t>
            </a:r>
            <a:r>
              <a:rPr lang="cs-CZ" dirty="0" err="1" smtClean="0">
                <a:solidFill>
                  <a:srgbClr val="0070C0"/>
                </a:solidFill>
              </a:rPr>
              <a:t>Time</a:t>
            </a:r>
            <a:r>
              <a:rPr lang="cs-CZ" dirty="0" smtClean="0">
                <a:solidFill>
                  <a:srgbClr val="0070C0"/>
                </a:solidFill>
              </a:rPr>
              <a:t> </a:t>
            </a:r>
            <a:r>
              <a:rPr lang="cs-CZ" dirty="0" smtClean="0"/>
              <a:t>– čas potřebný ke změně paměťové buňky (čím menší tím lépe)</a:t>
            </a:r>
          </a:p>
          <a:p>
            <a:r>
              <a:rPr lang="cs-CZ" dirty="0" err="1" smtClean="0"/>
              <a:t>tRAS</a:t>
            </a:r>
            <a:r>
              <a:rPr lang="cs-CZ" dirty="0" smtClean="0"/>
              <a:t>, </a:t>
            </a:r>
            <a:r>
              <a:rPr lang="cs-CZ" dirty="0" err="1" smtClean="0"/>
              <a:t>tRCD</a:t>
            </a:r>
            <a:r>
              <a:rPr lang="cs-CZ" dirty="0" smtClean="0"/>
              <a:t>, …</a:t>
            </a:r>
          </a:p>
          <a:p>
            <a:r>
              <a:rPr lang="cs-CZ" dirty="0" smtClean="0"/>
              <a:t>„</a:t>
            </a:r>
            <a:r>
              <a:rPr lang="cs-CZ" dirty="0" err="1" smtClean="0"/>
              <a:t>dual</a:t>
            </a:r>
            <a:r>
              <a:rPr lang="cs-CZ" dirty="0" smtClean="0"/>
              <a:t> </a:t>
            </a:r>
            <a:r>
              <a:rPr lang="cs-CZ" dirty="0" err="1" smtClean="0"/>
              <a:t>channel</a:t>
            </a:r>
            <a:r>
              <a:rPr lang="cs-CZ" dirty="0" smtClean="0"/>
              <a:t>“ – dvoukanálové spojení s operační pamětí (moduly se musí osazovat v párech, každý DIMM do jiné skupiny banků, aby k němu vedla samostatná sběrnice)</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468313" y="260350"/>
            <a:ext cx="3467100" cy="1071563"/>
          </a:xfrm>
        </p:spPr>
        <p:txBody>
          <a:bodyPr/>
          <a:lstStyle/>
          <a:p>
            <a:pPr algn="l"/>
            <a:r>
              <a:rPr lang="cs-CZ" dirty="0" smtClean="0">
                <a:solidFill>
                  <a:srgbClr val="FFFF00"/>
                </a:solidFill>
              </a:rPr>
              <a:t>Hardware</a:t>
            </a:r>
            <a:endParaRPr lang="cs-CZ" dirty="0">
              <a:solidFill>
                <a:srgbClr val="FFFF00"/>
              </a:solidFill>
            </a:endParaRPr>
          </a:p>
        </p:txBody>
      </p:sp>
      <p:sp>
        <p:nvSpPr>
          <p:cNvPr id="166917" name="Text Box 5"/>
          <p:cNvSpPr txBox="1">
            <a:spLocks noChangeArrowheads="1"/>
          </p:cNvSpPr>
          <p:nvPr/>
        </p:nvSpPr>
        <p:spPr bwMode="auto">
          <a:xfrm>
            <a:off x="500034" y="1428736"/>
            <a:ext cx="6104876" cy="646331"/>
          </a:xfrm>
          <a:prstGeom prst="rect">
            <a:avLst/>
          </a:prstGeom>
          <a:noFill/>
          <a:ln w="9525">
            <a:noFill/>
            <a:miter lim="800000"/>
            <a:headEnd/>
            <a:tailEnd/>
          </a:ln>
          <a:effectLst/>
        </p:spPr>
        <p:txBody>
          <a:bodyPr wrap="none">
            <a:spAutoFit/>
          </a:bodyPr>
          <a:lstStyle/>
          <a:p>
            <a:r>
              <a:rPr lang="cs-CZ" dirty="0"/>
              <a:t>Hardware je veškeré fyzické </a:t>
            </a:r>
            <a:r>
              <a:rPr lang="cs-CZ" dirty="0" smtClean="0"/>
              <a:t>zařízení </a:t>
            </a:r>
            <a:r>
              <a:rPr lang="cs-CZ" dirty="0"/>
              <a:t>počítače.</a:t>
            </a:r>
          </a:p>
          <a:p>
            <a:r>
              <a:rPr lang="cs-CZ" dirty="0"/>
              <a:t>Je to vše, na co si můžeme </a:t>
            </a:r>
            <a:r>
              <a:rPr lang="cs-CZ" dirty="0" smtClean="0"/>
              <a:t>sáhnout, </a:t>
            </a:r>
            <a:r>
              <a:rPr lang="cs-CZ" dirty="0"/>
              <a:t>vše co má nějakou hmotu.</a:t>
            </a:r>
          </a:p>
        </p:txBody>
      </p:sp>
      <p:pic>
        <p:nvPicPr>
          <p:cNvPr id="166918" name="Picture 6" descr="klávesnice"/>
          <p:cNvPicPr>
            <a:picLocks noChangeAspect="1" noChangeArrowheads="1"/>
          </p:cNvPicPr>
          <p:nvPr/>
        </p:nvPicPr>
        <p:blipFill>
          <a:blip r:embed="rId2" cstate="print"/>
          <a:srcRect/>
          <a:stretch>
            <a:fillRect/>
          </a:stretch>
        </p:blipFill>
        <p:spPr bwMode="auto">
          <a:xfrm>
            <a:off x="611188" y="2349500"/>
            <a:ext cx="2303462" cy="1358900"/>
          </a:xfrm>
          <a:prstGeom prst="rect">
            <a:avLst/>
          </a:prstGeom>
          <a:noFill/>
        </p:spPr>
      </p:pic>
      <p:pic>
        <p:nvPicPr>
          <p:cNvPr id="166920" name="Picture 8" descr="UMAX Astra 6750"/>
          <p:cNvPicPr>
            <a:picLocks noChangeAspect="1" noChangeArrowheads="1"/>
          </p:cNvPicPr>
          <p:nvPr/>
        </p:nvPicPr>
        <p:blipFill>
          <a:blip r:embed="rId3" cstate="print"/>
          <a:srcRect/>
          <a:stretch>
            <a:fillRect/>
          </a:stretch>
        </p:blipFill>
        <p:spPr bwMode="auto">
          <a:xfrm>
            <a:off x="2771775" y="5300663"/>
            <a:ext cx="2160588" cy="1165225"/>
          </a:xfrm>
          <a:prstGeom prst="rect">
            <a:avLst/>
          </a:prstGeom>
          <a:noFill/>
        </p:spPr>
      </p:pic>
      <p:pic>
        <p:nvPicPr>
          <p:cNvPr id="166921" name="Picture 9" descr="ATI Radeon X700 256MB"/>
          <p:cNvPicPr>
            <a:picLocks noChangeAspect="1" noChangeArrowheads="1"/>
          </p:cNvPicPr>
          <p:nvPr/>
        </p:nvPicPr>
        <p:blipFill>
          <a:blip r:embed="rId4" cstate="print"/>
          <a:srcRect/>
          <a:stretch>
            <a:fillRect/>
          </a:stretch>
        </p:blipFill>
        <p:spPr bwMode="auto">
          <a:xfrm>
            <a:off x="4643438" y="2349500"/>
            <a:ext cx="2016125" cy="1350963"/>
          </a:xfrm>
          <a:prstGeom prst="rect">
            <a:avLst/>
          </a:prstGeom>
          <a:noFill/>
        </p:spPr>
      </p:pic>
      <p:pic>
        <p:nvPicPr>
          <p:cNvPr id="166922" name="Picture 10" descr="Canon Power Shot"/>
          <p:cNvPicPr>
            <a:picLocks noChangeAspect="1" noChangeArrowheads="1"/>
          </p:cNvPicPr>
          <p:nvPr/>
        </p:nvPicPr>
        <p:blipFill>
          <a:blip r:embed="rId5" cstate="print"/>
          <a:srcRect/>
          <a:stretch>
            <a:fillRect/>
          </a:stretch>
        </p:blipFill>
        <p:spPr bwMode="auto">
          <a:xfrm>
            <a:off x="5364163" y="4076700"/>
            <a:ext cx="1368425" cy="1063625"/>
          </a:xfrm>
          <a:prstGeom prst="rect">
            <a:avLst/>
          </a:prstGeom>
          <a:noFill/>
        </p:spPr>
      </p:pic>
      <p:pic>
        <p:nvPicPr>
          <p:cNvPr id="166923" name="Picture 11" descr="CPU Intel"/>
          <p:cNvPicPr>
            <a:picLocks noChangeAspect="1" noChangeArrowheads="1"/>
          </p:cNvPicPr>
          <p:nvPr/>
        </p:nvPicPr>
        <p:blipFill>
          <a:blip r:embed="rId6" cstate="print"/>
          <a:srcRect/>
          <a:stretch>
            <a:fillRect/>
          </a:stretch>
        </p:blipFill>
        <p:spPr bwMode="auto">
          <a:xfrm>
            <a:off x="611188" y="4221163"/>
            <a:ext cx="1597025" cy="1411287"/>
          </a:xfrm>
          <a:prstGeom prst="rect">
            <a:avLst/>
          </a:prstGeom>
          <a:noFill/>
        </p:spPr>
      </p:pic>
      <p:pic>
        <p:nvPicPr>
          <p:cNvPr id="166924" name="Picture 12" descr="case"/>
          <p:cNvPicPr>
            <a:picLocks noChangeAspect="1" noChangeArrowheads="1"/>
          </p:cNvPicPr>
          <p:nvPr/>
        </p:nvPicPr>
        <p:blipFill>
          <a:blip r:embed="rId7" cstate="print"/>
          <a:srcRect/>
          <a:stretch>
            <a:fillRect/>
          </a:stretch>
        </p:blipFill>
        <p:spPr bwMode="auto">
          <a:xfrm>
            <a:off x="7308850" y="5084763"/>
            <a:ext cx="1468438" cy="1557337"/>
          </a:xfrm>
          <a:prstGeom prst="rect">
            <a:avLst/>
          </a:prstGeom>
          <a:noFill/>
        </p:spPr>
      </p:pic>
      <p:pic>
        <p:nvPicPr>
          <p:cNvPr id="166925" name="Picture 13" descr="LCD"/>
          <p:cNvPicPr>
            <a:picLocks noChangeAspect="1" noChangeArrowheads="1"/>
          </p:cNvPicPr>
          <p:nvPr/>
        </p:nvPicPr>
        <p:blipFill>
          <a:blip r:embed="rId8" cstate="print"/>
          <a:srcRect/>
          <a:stretch>
            <a:fillRect/>
          </a:stretch>
        </p:blipFill>
        <p:spPr bwMode="auto">
          <a:xfrm>
            <a:off x="7596188" y="333375"/>
            <a:ext cx="1162050" cy="1655763"/>
          </a:xfrm>
          <a:prstGeom prst="rect">
            <a:avLst/>
          </a:prstGeom>
          <a:noFill/>
        </p:spPr>
      </p:pic>
      <p:sp>
        <p:nvSpPr>
          <p:cNvPr id="166926" name="Text Box 14"/>
          <p:cNvSpPr txBox="1">
            <a:spLocks noChangeArrowheads="1"/>
          </p:cNvSpPr>
          <p:nvPr/>
        </p:nvSpPr>
        <p:spPr bwMode="auto">
          <a:xfrm>
            <a:off x="3111500" y="3113088"/>
            <a:ext cx="1032975" cy="338554"/>
          </a:xfrm>
          <a:prstGeom prst="rect">
            <a:avLst/>
          </a:prstGeom>
          <a:noFill/>
          <a:ln w="9525">
            <a:noFill/>
            <a:miter lim="800000"/>
            <a:headEnd/>
            <a:tailEnd/>
          </a:ln>
          <a:effectLst/>
        </p:spPr>
        <p:txBody>
          <a:bodyPr wrap="none">
            <a:spAutoFit/>
          </a:bodyPr>
          <a:lstStyle/>
          <a:p>
            <a:r>
              <a:rPr lang="cs-CZ" sz="1600" i="1" dirty="0" smtClean="0"/>
              <a:t>klávesnice</a:t>
            </a:r>
            <a:endParaRPr lang="cs-CZ" sz="1600" i="1" dirty="0"/>
          </a:p>
        </p:txBody>
      </p:sp>
      <p:sp>
        <p:nvSpPr>
          <p:cNvPr id="166927" name="Text Box 15"/>
          <p:cNvSpPr txBox="1">
            <a:spLocks noChangeArrowheads="1"/>
          </p:cNvSpPr>
          <p:nvPr/>
        </p:nvSpPr>
        <p:spPr bwMode="auto">
          <a:xfrm>
            <a:off x="6804025" y="2852738"/>
            <a:ext cx="1322029" cy="338554"/>
          </a:xfrm>
          <a:prstGeom prst="rect">
            <a:avLst/>
          </a:prstGeom>
          <a:noFill/>
          <a:ln w="9525">
            <a:noFill/>
            <a:miter lim="800000"/>
            <a:headEnd/>
            <a:tailEnd/>
          </a:ln>
          <a:effectLst/>
        </p:spPr>
        <p:txBody>
          <a:bodyPr wrap="none">
            <a:spAutoFit/>
          </a:bodyPr>
          <a:lstStyle/>
          <a:p>
            <a:r>
              <a:rPr lang="cs-CZ" sz="1600" i="1" dirty="0"/>
              <a:t>grafická karta</a:t>
            </a:r>
          </a:p>
        </p:txBody>
      </p:sp>
      <p:sp>
        <p:nvSpPr>
          <p:cNvPr id="166928" name="Text Box 16"/>
          <p:cNvSpPr txBox="1">
            <a:spLocks noChangeArrowheads="1"/>
          </p:cNvSpPr>
          <p:nvPr/>
        </p:nvSpPr>
        <p:spPr bwMode="auto">
          <a:xfrm>
            <a:off x="2411413" y="4221163"/>
            <a:ext cx="880369" cy="338554"/>
          </a:xfrm>
          <a:prstGeom prst="rect">
            <a:avLst/>
          </a:prstGeom>
          <a:noFill/>
          <a:ln w="9525">
            <a:noFill/>
            <a:miter lim="800000"/>
            <a:headEnd/>
            <a:tailEnd/>
          </a:ln>
          <a:effectLst/>
        </p:spPr>
        <p:txBody>
          <a:bodyPr wrap="none">
            <a:spAutoFit/>
          </a:bodyPr>
          <a:lstStyle/>
          <a:p>
            <a:r>
              <a:rPr lang="cs-CZ" sz="1600" i="1" dirty="0"/>
              <a:t>procesor</a:t>
            </a:r>
          </a:p>
        </p:txBody>
      </p:sp>
      <p:sp>
        <p:nvSpPr>
          <p:cNvPr id="166929" name="Text Box 17"/>
          <p:cNvSpPr txBox="1">
            <a:spLocks noChangeArrowheads="1"/>
          </p:cNvSpPr>
          <p:nvPr/>
        </p:nvSpPr>
        <p:spPr bwMode="auto">
          <a:xfrm>
            <a:off x="1692275" y="6021388"/>
            <a:ext cx="714876" cy="338554"/>
          </a:xfrm>
          <a:prstGeom prst="rect">
            <a:avLst/>
          </a:prstGeom>
          <a:noFill/>
          <a:ln w="9525">
            <a:noFill/>
            <a:miter lim="800000"/>
            <a:headEnd/>
            <a:tailEnd/>
          </a:ln>
          <a:effectLst/>
        </p:spPr>
        <p:txBody>
          <a:bodyPr wrap="none">
            <a:spAutoFit/>
          </a:bodyPr>
          <a:lstStyle/>
          <a:p>
            <a:r>
              <a:rPr lang="cs-CZ" sz="1600" i="1" dirty="0"/>
              <a:t>skener</a:t>
            </a:r>
          </a:p>
        </p:txBody>
      </p:sp>
      <p:sp>
        <p:nvSpPr>
          <p:cNvPr id="166930" name="Text Box 18"/>
          <p:cNvSpPr txBox="1">
            <a:spLocks noChangeArrowheads="1"/>
          </p:cNvSpPr>
          <p:nvPr/>
        </p:nvSpPr>
        <p:spPr bwMode="auto">
          <a:xfrm>
            <a:off x="6948488" y="4221163"/>
            <a:ext cx="1782860" cy="338554"/>
          </a:xfrm>
          <a:prstGeom prst="rect">
            <a:avLst/>
          </a:prstGeom>
          <a:noFill/>
          <a:ln w="9525">
            <a:noFill/>
            <a:miter lim="800000"/>
            <a:headEnd/>
            <a:tailEnd/>
          </a:ln>
          <a:effectLst/>
        </p:spPr>
        <p:txBody>
          <a:bodyPr wrap="none">
            <a:spAutoFit/>
          </a:bodyPr>
          <a:lstStyle/>
          <a:p>
            <a:r>
              <a:rPr lang="cs-CZ" sz="1600" i="1" dirty="0"/>
              <a:t>digitální fotoaparát</a:t>
            </a:r>
          </a:p>
        </p:txBody>
      </p:sp>
      <p:sp>
        <p:nvSpPr>
          <p:cNvPr id="166931" name="Text Box 19"/>
          <p:cNvSpPr txBox="1">
            <a:spLocks noChangeArrowheads="1"/>
          </p:cNvSpPr>
          <p:nvPr/>
        </p:nvSpPr>
        <p:spPr bwMode="auto">
          <a:xfrm>
            <a:off x="6227763" y="6092825"/>
            <a:ext cx="776175" cy="338554"/>
          </a:xfrm>
          <a:prstGeom prst="rect">
            <a:avLst/>
          </a:prstGeom>
          <a:noFill/>
          <a:ln w="9525">
            <a:noFill/>
            <a:miter lim="800000"/>
            <a:headEnd/>
            <a:tailEnd/>
          </a:ln>
          <a:effectLst/>
        </p:spPr>
        <p:txBody>
          <a:bodyPr wrap="none">
            <a:spAutoFit/>
          </a:bodyPr>
          <a:lstStyle/>
          <a:p>
            <a:r>
              <a:rPr lang="cs-CZ" sz="1600" i="1" dirty="0"/>
              <a:t>počítač</a:t>
            </a:r>
          </a:p>
        </p:txBody>
      </p:sp>
      <p:sp>
        <p:nvSpPr>
          <p:cNvPr id="166932" name="Text Box 20"/>
          <p:cNvSpPr txBox="1">
            <a:spLocks noChangeArrowheads="1"/>
          </p:cNvSpPr>
          <p:nvPr/>
        </p:nvSpPr>
        <p:spPr bwMode="auto">
          <a:xfrm>
            <a:off x="6443663" y="620713"/>
            <a:ext cx="862012" cy="336550"/>
          </a:xfrm>
          <a:prstGeom prst="rect">
            <a:avLst/>
          </a:prstGeom>
          <a:noFill/>
          <a:ln w="9525">
            <a:noFill/>
            <a:miter lim="800000"/>
            <a:headEnd/>
            <a:tailEnd/>
          </a:ln>
          <a:effectLst/>
        </p:spPr>
        <p:txBody>
          <a:bodyPr wrap="none">
            <a:spAutoFit/>
          </a:bodyPr>
          <a:lstStyle/>
          <a:p>
            <a:r>
              <a:rPr lang="cs-CZ" sz="1600" i="1">
                <a:solidFill>
                  <a:srgbClr val="FFFF99"/>
                </a:solidFill>
              </a:rPr>
              <a:t>monitor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Doporučená RAM</a:t>
            </a:r>
            <a:endParaRPr lang="cs-CZ" dirty="0"/>
          </a:p>
        </p:txBody>
      </p:sp>
      <p:sp>
        <p:nvSpPr>
          <p:cNvPr id="3" name="Zástupný symbol pro obsah 2"/>
          <p:cNvSpPr>
            <a:spLocks noGrp="1"/>
          </p:cNvSpPr>
          <p:nvPr>
            <p:ph idx="1"/>
          </p:nvPr>
        </p:nvSpPr>
        <p:spPr/>
        <p:txBody>
          <a:bodyPr/>
          <a:lstStyle/>
          <a:p>
            <a:r>
              <a:rPr lang="cs-CZ" dirty="0" err="1" smtClean="0"/>
              <a:t>WinXP</a:t>
            </a:r>
            <a:r>
              <a:rPr lang="cs-CZ" dirty="0" smtClean="0"/>
              <a:t> – 512 MB</a:t>
            </a:r>
          </a:p>
          <a:p>
            <a:r>
              <a:rPr lang="cs-CZ" dirty="0" smtClean="0"/>
              <a:t>Vista – 1 GB</a:t>
            </a: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SW pro test paměti</a:t>
            </a:r>
            <a:endParaRPr lang="cs-CZ" dirty="0"/>
          </a:p>
        </p:txBody>
      </p:sp>
      <p:sp>
        <p:nvSpPr>
          <p:cNvPr id="3" name="Zástupný symbol pro obsah 2"/>
          <p:cNvSpPr>
            <a:spLocks noGrp="1"/>
          </p:cNvSpPr>
          <p:nvPr>
            <p:ph idx="1"/>
          </p:nvPr>
        </p:nvSpPr>
        <p:spPr/>
        <p:txBody>
          <a:bodyPr/>
          <a:lstStyle/>
          <a:p>
            <a:r>
              <a:rPr lang="cs-CZ" dirty="0" smtClean="0">
                <a:hlinkClick r:id="rId2"/>
              </a:rPr>
              <a:t>www.</a:t>
            </a:r>
            <a:r>
              <a:rPr lang="cs-CZ" dirty="0" err="1" smtClean="0">
                <a:hlinkClick r:id="rId2"/>
              </a:rPr>
              <a:t>goldmemory.cz</a:t>
            </a:r>
            <a:endParaRPr lang="cs-CZ" dirty="0" smtClean="0"/>
          </a:p>
          <a:p>
            <a:r>
              <a:rPr lang="cs-CZ" dirty="0" smtClean="0">
                <a:hlinkClick r:id="rId3"/>
              </a:rPr>
              <a:t>www.memtest86.com</a:t>
            </a:r>
            <a:endParaRPr lang="cs-CZ" dirty="0" smtClean="0"/>
          </a:p>
          <a:p>
            <a:r>
              <a:rPr lang="cs-CZ" dirty="0" smtClean="0">
                <a:hlinkClick r:id="rId4"/>
              </a:rPr>
              <a:t>http://oca.microsoft.com/en/windiag.asp</a:t>
            </a:r>
            <a:r>
              <a:rPr lang="cs-CZ" dirty="0" smtClean="0"/>
              <a:t> nástroj od </a:t>
            </a:r>
            <a:r>
              <a:rPr lang="cs-CZ" dirty="0" err="1" smtClean="0"/>
              <a:t>Microsoftu</a:t>
            </a:r>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Paměť typu ROM</a:t>
            </a:r>
            <a:endParaRPr lang="cs-CZ" dirty="0"/>
          </a:p>
        </p:txBody>
      </p:sp>
      <p:sp>
        <p:nvSpPr>
          <p:cNvPr id="3" name="Zástupný symbol pro obsah 2"/>
          <p:cNvSpPr>
            <a:spLocks noGrp="1"/>
          </p:cNvSpPr>
          <p:nvPr>
            <p:ph idx="1"/>
          </p:nvPr>
        </p:nvSpPr>
        <p:spPr/>
        <p:txBody>
          <a:bodyPr/>
          <a:lstStyle/>
          <a:p>
            <a:r>
              <a:rPr lang="cs-CZ" b="1" dirty="0" err="1" smtClean="0"/>
              <a:t>Read</a:t>
            </a:r>
            <a:r>
              <a:rPr lang="cs-CZ" b="1" dirty="0" smtClean="0"/>
              <a:t> </a:t>
            </a:r>
            <a:r>
              <a:rPr lang="cs-CZ" b="1" dirty="0" err="1" smtClean="0"/>
              <a:t>Only</a:t>
            </a:r>
            <a:r>
              <a:rPr lang="cs-CZ" b="1" dirty="0" smtClean="0"/>
              <a:t> </a:t>
            </a:r>
            <a:r>
              <a:rPr lang="cs-CZ" b="1" dirty="0" err="1" smtClean="0"/>
              <a:t>Memory</a:t>
            </a:r>
            <a:r>
              <a:rPr lang="cs-CZ" b="1" dirty="0" smtClean="0"/>
              <a:t> = pouze ke čtení</a:t>
            </a:r>
          </a:p>
          <a:p>
            <a:r>
              <a:rPr lang="cs-CZ" dirty="0" smtClean="0"/>
              <a:t>Např. BIOS</a:t>
            </a:r>
          </a:p>
          <a:p>
            <a:r>
              <a:rPr lang="cs-CZ" dirty="0" smtClean="0"/>
              <a:t>EPROM - přepisovatelné</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Pevný disk</a:t>
            </a:r>
            <a:endParaRPr lang="cs-CZ" dirty="0"/>
          </a:p>
        </p:txBody>
      </p:sp>
      <p:sp>
        <p:nvSpPr>
          <p:cNvPr id="3" name="Zástupný symbol pro obsah 2"/>
          <p:cNvSpPr>
            <a:spLocks noGrp="1"/>
          </p:cNvSpPr>
          <p:nvPr>
            <p:ph idx="1"/>
          </p:nvPr>
        </p:nvSpPr>
        <p:spPr/>
        <p:txBody>
          <a:bodyPr/>
          <a:lstStyle/>
          <a:p>
            <a:r>
              <a:rPr lang="cs-CZ" dirty="0" smtClean="0"/>
              <a:t>Winchester, </a:t>
            </a:r>
            <a:r>
              <a:rPr lang="cs-CZ" dirty="0" err="1" smtClean="0"/>
              <a:t>hard</a:t>
            </a:r>
            <a:r>
              <a:rPr lang="cs-CZ" dirty="0" smtClean="0"/>
              <a:t> disk</a:t>
            </a:r>
          </a:p>
          <a:p>
            <a:r>
              <a:rPr lang="cs-CZ" dirty="0" smtClean="0"/>
              <a:t>Magnetické záznamové médium</a:t>
            </a:r>
          </a:p>
          <a:p>
            <a:r>
              <a:rPr lang="cs-CZ" dirty="0" smtClean="0"/>
              <a:t>Plotny z hliníku nebo skla - neohebné</a:t>
            </a:r>
          </a:p>
          <a:p>
            <a:endParaRPr lang="cs-CZ" dirty="0" smtClean="0"/>
          </a:p>
          <a:p>
            <a:pPr>
              <a:buNone/>
            </a:pPr>
            <a:r>
              <a:rPr lang="cs-CZ" dirty="0" smtClean="0"/>
              <a:t>Subsystém pevného disku:</a:t>
            </a:r>
          </a:p>
          <a:p>
            <a:pPr lvl="1"/>
            <a:r>
              <a:rPr lang="cs-CZ" dirty="0" smtClean="0"/>
              <a:t>Disková jednotka</a:t>
            </a:r>
          </a:p>
          <a:p>
            <a:pPr lvl="1"/>
            <a:r>
              <a:rPr lang="cs-CZ" dirty="0" smtClean="0"/>
              <a:t>Desky rozhraní pevných disků</a:t>
            </a:r>
          </a:p>
          <a:p>
            <a:pPr lvl="1"/>
            <a:r>
              <a:rPr lang="cs-CZ" dirty="0" smtClean="0"/>
              <a:t>Propojovací kabely</a:t>
            </a:r>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Pevný disk</a:t>
            </a:r>
            <a:endParaRPr lang="cs-CZ" dirty="0"/>
          </a:p>
        </p:txBody>
      </p:sp>
      <p:sp>
        <p:nvSpPr>
          <p:cNvPr id="3" name="Zástupný symbol pro obsah 2"/>
          <p:cNvSpPr>
            <a:spLocks noGrp="1"/>
          </p:cNvSpPr>
          <p:nvPr>
            <p:ph idx="1"/>
          </p:nvPr>
        </p:nvSpPr>
        <p:spPr/>
        <p:txBody>
          <a:bodyPr/>
          <a:lstStyle/>
          <a:p>
            <a:r>
              <a:rPr lang="cs-CZ" dirty="0" smtClean="0"/>
              <a:t>Data se na pevný disk ukládají do stop (</a:t>
            </a:r>
            <a:r>
              <a:rPr lang="cs-CZ" dirty="0" err="1" smtClean="0"/>
              <a:t>tracks</a:t>
            </a:r>
            <a:r>
              <a:rPr lang="cs-CZ" dirty="0" smtClean="0"/>
              <a:t>) a sektorů (</a:t>
            </a:r>
            <a:r>
              <a:rPr lang="cs-CZ" dirty="0" err="1" smtClean="0"/>
              <a:t>sectors</a:t>
            </a:r>
            <a:r>
              <a:rPr lang="cs-CZ" dirty="0" smtClean="0"/>
              <a:t>) pomocí jednotlivých pohyblivých hlav umístěných na závěsu.</a:t>
            </a:r>
          </a:p>
          <a:p>
            <a:r>
              <a:rPr lang="cs-CZ" dirty="0" smtClean="0"/>
              <a:t>Pohyb hlav – lineární krokový motor nebo elektromagnet</a:t>
            </a:r>
          </a:p>
          <a:p>
            <a:r>
              <a:rPr lang="cs-CZ" dirty="0" smtClean="0"/>
              <a:t>Hermeticky uzavřené</a:t>
            </a: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Parametry HD</a:t>
            </a:r>
            <a:endParaRPr lang="cs-CZ" dirty="0"/>
          </a:p>
        </p:txBody>
      </p:sp>
      <p:sp>
        <p:nvSpPr>
          <p:cNvPr id="3" name="Zástupný symbol pro obsah 2"/>
          <p:cNvSpPr>
            <a:spLocks noGrp="1"/>
          </p:cNvSpPr>
          <p:nvPr>
            <p:ph idx="1"/>
          </p:nvPr>
        </p:nvSpPr>
        <p:spPr/>
        <p:txBody>
          <a:bodyPr/>
          <a:lstStyle/>
          <a:p>
            <a:r>
              <a:rPr lang="cs-CZ" dirty="0" smtClean="0">
                <a:solidFill>
                  <a:srgbClr val="0070C0"/>
                </a:solidFill>
              </a:rPr>
              <a:t>Kapacita</a:t>
            </a:r>
            <a:r>
              <a:rPr lang="cs-CZ" dirty="0" smtClean="0"/>
              <a:t> – velikost [B]</a:t>
            </a:r>
          </a:p>
          <a:p>
            <a:r>
              <a:rPr lang="cs-CZ" dirty="0" smtClean="0">
                <a:solidFill>
                  <a:srgbClr val="0070C0"/>
                </a:solidFill>
              </a:rPr>
              <a:t>Otáčky</a:t>
            </a:r>
            <a:r>
              <a:rPr lang="cs-CZ" dirty="0" smtClean="0"/>
              <a:t> (RPM=</a:t>
            </a:r>
            <a:r>
              <a:rPr lang="cs-CZ" dirty="0" err="1" smtClean="0"/>
              <a:t>Rotate</a:t>
            </a:r>
            <a:r>
              <a:rPr lang="cs-CZ" dirty="0" smtClean="0"/>
              <a:t> Per </a:t>
            </a:r>
            <a:r>
              <a:rPr lang="cs-CZ" dirty="0" err="1" smtClean="0"/>
              <a:t>Minute</a:t>
            </a:r>
            <a:r>
              <a:rPr lang="cs-CZ" dirty="0" smtClean="0"/>
              <a:t>)</a:t>
            </a:r>
          </a:p>
          <a:p>
            <a:r>
              <a:rPr lang="cs-CZ" dirty="0" smtClean="0">
                <a:solidFill>
                  <a:srgbClr val="0070C0"/>
                </a:solidFill>
              </a:rPr>
              <a:t>Přístupová doba </a:t>
            </a:r>
            <a:r>
              <a:rPr lang="cs-CZ" dirty="0" smtClean="0"/>
              <a:t>(</a:t>
            </a:r>
            <a:r>
              <a:rPr lang="cs-CZ" dirty="0" err="1" smtClean="0"/>
              <a:t>Seek</a:t>
            </a:r>
            <a:r>
              <a:rPr lang="cs-CZ" dirty="0" smtClean="0"/>
              <a:t> </a:t>
            </a:r>
            <a:r>
              <a:rPr lang="cs-CZ" dirty="0" err="1" smtClean="0"/>
              <a:t>Time</a:t>
            </a:r>
            <a:r>
              <a:rPr lang="cs-CZ" dirty="0" smtClean="0"/>
              <a:t>) = doba vystavení + doba čekání, &lt;10 </a:t>
            </a:r>
            <a:r>
              <a:rPr lang="cs-CZ" dirty="0" err="1" smtClean="0"/>
              <a:t>ms</a:t>
            </a:r>
            <a:endParaRPr lang="cs-CZ" dirty="0" smtClean="0"/>
          </a:p>
          <a:p>
            <a:r>
              <a:rPr lang="cs-CZ" dirty="0" smtClean="0">
                <a:solidFill>
                  <a:srgbClr val="0070C0"/>
                </a:solidFill>
              </a:rPr>
              <a:t>Typ rozhraní </a:t>
            </a:r>
            <a:r>
              <a:rPr lang="cs-CZ" dirty="0" smtClean="0"/>
              <a:t>(IDE, EIDE, ATA…)</a:t>
            </a:r>
          </a:p>
          <a:p>
            <a:r>
              <a:rPr lang="cs-CZ" dirty="0" smtClean="0">
                <a:solidFill>
                  <a:srgbClr val="0070C0"/>
                </a:solidFill>
              </a:rPr>
              <a:t>Přenosová rychlost  </a:t>
            </a:r>
            <a:r>
              <a:rPr lang="cs-CZ" dirty="0" smtClean="0"/>
              <a:t>(700-5000 kB/s)</a:t>
            </a:r>
          </a:p>
          <a:p>
            <a:r>
              <a:rPr lang="cs-CZ" dirty="0" smtClean="0"/>
              <a:t>Velikost </a:t>
            </a:r>
            <a:r>
              <a:rPr lang="cs-CZ" dirty="0" smtClean="0">
                <a:solidFill>
                  <a:srgbClr val="0070C0"/>
                </a:solidFill>
              </a:rPr>
              <a:t>vyrovnávací paměti </a:t>
            </a:r>
            <a:r>
              <a:rPr lang="cs-CZ" dirty="0" smtClean="0"/>
              <a:t>(dnes 2-8 MB)</a:t>
            </a: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Řez pevným diskem</a:t>
            </a:r>
            <a:endParaRPr lang="cs-CZ" dirty="0"/>
          </a:p>
        </p:txBody>
      </p:sp>
      <p:pic>
        <p:nvPicPr>
          <p:cNvPr id="4" name="Zástupný symbol pro obsah 3" descr="DISKREZ.jpg"/>
          <p:cNvPicPr>
            <a:picLocks noGrp="1" noChangeAspect="1"/>
          </p:cNvPicPr>
          <p:nvPr>
            <p:ph idx="1"/>
          </p:nvPr>
        </p:nvPicPr>
        <p:blipFill>
          <a:blip r:embed="rId2" cstate="print"/>
          <a:stretch>
            <a:fillRect/>
          </a:stretch>
        </p:blipFill>
        <p:spPr>
          <a:xfrm>
            <a:off x="500034" y="1785926"/>
            <a:ext cx="5214974" cy="3945997"/>
          </a:xfrm>
        </p:spPr>
      </p:pic>
      <p:pic>
        <p:nvPicPr>
          <p:cNvPr id="5" name="Obrázek 4" descr="http://zsprazska.oknet.cz/navody/arch_PC/PICTURES/DISKY/HDD.JPG"/>
          <p:cNvPicPr/>
          <p:nvPr/>
        </p:nvPicPr>
        <p:blipFill>
          <a:blip r:embed="rId3" cstate="print"/>
          <a:srcRect/>
          <a:stretch>
            <a:fillRect/>
          </a:stretch>
        </p:blipFill>
        <p:spPr bwMode="auto">
          <a:xfrm>
            <a:off x="6072198" y="2643182"/>
            <a:ext cx="2381250" cy="21526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Velikosti HD</a:t>
            </a:r>
            <a:endParaRPr lang="cs-CZ" dirty="0"/>
          </a:p>
        </p:txBody>
      </p:sp>
      <p:sp>
        <p:nvSpPr>
          <p:cNvPr id="3" name="Zástupný symbol pro obsah 2"/>
          <p:cNvSpPr>
            <a:spLocks noGrp="1"/>
          </p:cNvSpPr>
          <p:nvPr>
            <p:ph idx="1"/>
          </p:nvPr>
        </p:nvSpPr>
        <p:spPr/>
        <p:txBody>
          <a:bodyPr/>
          <a:lstStyle/>
          <a:p>
            <a:r>
              <a:rPr lang="cs-CZ" dirty="0" smtClean="0"/>
              <a:t>Průměr 3,5“ – běžná velikost</a:t>
            </a:r>
          </a:p>
          <a:p>
            <a:r>
              <a:rPr lang="cs-CZ" dirty="0" smtClean="0"/>
              <a:t>Průměr 2,5“ – notebooky</a:t>
            </a:r>
          </a:p>
          <a:p>
            <a:endParaRPr lang="cs-CZ" dirty="0" smtClean="0"/>
          </a:p>
          <a:p>
            <a:pPr>
              <a:buNone/>
            </a:pPr>
            <a:r>
              <a:rPr lang="cs-CZ" dirty="0" smtClean="0"/>
              <a:t>Externí 2,5“ – napájení přes USB.</a:t>
            </a:r>
          </a:p>
          <a:p>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Geometrie HD</a:t>
            </a:r>
            <a:endParaRPr lang="cs-CZ" dirty="0"/>
          </a:p>
        </p:txBody>
      </p:sp>
      <p:sp>
        <p:nvSpPr>
          <p:cNvPr id="3" name="Zástupný symbol pro obsah 2"/>
          <p:cNvSpPr>
            <a:spLocks noGrp="1"/>
          </p:cNvSpPr>
          <p:nvPr>
            <p:ph idx="1"/>
          </p:nvPr>
        </p:nvSpPr>
        <p:spPr/>
        <p:txBody>
          <a:bodyPr/>
          <a:lstStyle/>
          <a:p>
            <a:r>
              <a:rPr lang="cs-CZ" dirty="0" smtClean="0">
                <a:solidFill>
                  <a:srgbClr val="C00000"/>
                </a:solidFill>
              </a:rPr>
              <a:t>Hlavy</a:t>
            </a:r>
            <a:r>
              <a:rPr lang="cs-CZ" dirty="0" smtClean="0"/>
              <a:t> (</a:t>
            </a:r>
            <a:r>
              <a:rPr lang="cs-CZ" dirty="0" err="1" smtClean="0"/>
              <a:t>heads</a:t>
            </a:r>
            <a:r>
              <a:rPr lang="cs-CZ" dirty="0" smtClean="0"/>
              <a:t>) – počet hlav = počet aktivních ploch, krokový lineární motor</a:t>
            </a:r>
          </a:p>
          <a:p>
            <a:r>
              <a:rPr lang="cs-CZ" dirty="0" smtClean="0">
                <a:solidFill>
                  <a:srgbClr val="C00000"/>
                </a:solidFill>
              </a:rPr>
              <a:t>Stopy</a:t>
            </a:r>
            <a:r>
              <a:rPr lang="cs-CZ" dirty="0" smtClean="0"/>
              <a:t> (</a:t>
            </a:r>
            <a:r>
              <a:rPr lang="cs-CZ" dirty="0" err="1" smtClean="0"/>
              <a:t>tracks</a:t>
            </a:r>
            <a:r>
              <a:rPr lang="cs-CZ" dirty="0" smtClean="0"/>
              <a:t>) – počet stop na aktivní ploše</a:t>
            </a:r>
          </a:p>
          <a:p>
            <a:r>
              <a:rPr lang="cs-CZ" dirty="0" smtClean="0">
                <a:solidFill>
                  <a:srgbClr val="C00000"/>
                </a:solidFill>
              </a:rPr>
              <a:t>Cylindry</a:t>
            </a:r>
            <a:r>
              <a:rPr lang="cs-CZ" dirty="0" smtClean="0"/>
              <a:t> (</a:t>
            </a:r>
            <a:r>
              <a:rPr lang="cs-CZ" dirty="0" err="1" smtClean="0"/>
              <a:t>cylinders</a:t>
            </a:r>
            <a:r>
              <a:rPr lang="cs-CZ" dirty="0" smtClean="0"/>
              <a:t>) – všechny stopy se stejným číslem na všech discích</a:t>
            </a:r>
          </a:p>
          <a:p>
            <a:r>
              <a:rPr lang="cs-CZ" dirty="0" smtClean="0">
                <a:solidFill>
                  <a:srgbClr val="C00000"/>
                </a:solidFill>
              </a:rPr>
              <a:t>Sektory</a:t>
            </a:r>
            <a:r>
              <a:rPr lang="cs-CZ" dirty="0" smtClean="0"/>
              <a:t> (</a:t>
            </a:r>
            <a:r>
              <a:rPr lang="cs-CZ" dirty="0" err="1" smtClean="0"/>
              <a:t>sectors</a:t>
            </a:r>
            <a:r>
              <a:rPr lang="cs-CZ" dirty="0" smtClean="0"/>
              <a:t>) – počet sektorů stopy</a:t>
            </a: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Princip HD – vztah mezi stopami a cylindry</a:t>
            </a:r>
            <a:endParaRPr lang="cs-CZ" dirty="0"/>
          </a:p>
        </p:txBody>
      </p:sp>
      <p:pic>
        <p:nvPicPr>
          <p:cNvPr id="4" name="Zástupný symbol pro obsah 3" descr="STCYL.jpg"/>
          <p:cNvPicPr>
            <a:picLocks noGrp="1" noChangeAspect="1"/>
          </p:cNvPicPr>
          <p:nvPr>
            <p:ph idx="1"/>
          </p:nvPr>
        </p:nvPicPr>
        <p:blipFill>
          <a:blip r:embed="rId2" cstate="print"/>
          <a:stretch>
            <a:fillRect/>
          </a:stretch>
        </p:blipFill>
        <p:spPr>
          <a:xfrm>
            <a:off x="2285984" y="2331604"/>
            <a:ext cx="4500594" cy="311256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274638"/>
            <a:ext cx="4762500" cy="706437"/>
          </a:xfrm>
        </p:spPr>
        <p:txBody>
          <a:bodyPr/>
          <a:lstStyle/>
          <a:p>
            <a:pPr algn="l"/>
            <a:r>
              <a:rPr lang="cs-CZ" sz="2400" b="1" u="sng"/>
              <a:t>Základní komponenty počítače</a:t>
            </a:r>
          </a:p>
        </p:txBody>
      </p:sp>
      <p:pic>
        <p:nvPicPr>
          <p:cNvPr id="23558" name="Picture 6" descr="case1"/>
          <p:cNvPicPr>
            <a:picLocks noChangeAspect="1" noChangeArrowheads="1"/>
          </p:cNvPicPr>
          <p:nvPr/>
        </p:nvPicPr>
        <p:blipFill>
          <a:blip r:embed="rId2" cstate="print"/>
          <a:srcRect/>
          <a:stretch>
            <a:fillRect/>
          </a:stretch>
        </p:blipFill>
        <p:spPr bwMode="auto">
          <a:xfrm>
            <a:off x="2555875" y="1916113"/>
            <a:ext cx="2857500" cy="4600575"/>
          </a:xfrm>
          <a:prstGeom prst="rect">
            <a:avLst/>
          </a:prstGeom>
          <a:noFill/>
        </p:spPr>
      </p:pic>
      <p:sp>
        <p:nvSpPr>
          <p:cNvPr id="23559" name="Text Box 7"/>
          <p:cNvSpPr txBox="1">
            <a:spLocks noChangeArrowheads="1"/>
          </p:cNvSpPr>
          <p:nvPr/>
        </p:nvSpPr>
        <p:spPr bwMode="auto">
          <a:xfrm>
            <a:off x="5580063" y="1628775"/>
            <a:ext cx="2533650" cy="366713"/>
          </a:xfrm>
          <a:prstGeom prst="rect">
            <a:avLst/>
          </a:prstGeom>
          <a:noFill/>
          <a:ln w="9525">
            <a:noFill/>
            <a:miter lim="800000"/>
            <a:headEnd/>
            <a:tailEnd/>
          </a:ln>
          <a:effectLst/>
        </p:spPr>
        <p:txBody>
          <a:bodyPr>
            <a:spAutoFit/>
          </a:bodyPr>
          <a:lstStyle/>
          <a:p>
            <a:r>
              <a:rPr lang="cs-CZ" b="1"/>
              <a:t>Skříň počítače (case)</a:t>
            </a:r>
            <a:r>
              <a:rPr lang="cs-CZ"/>
              <a:t> </a:t>
            </a:r>
          </a:p>
        </p:txBody>
      </p:sp>
      <p:sp>
        <p:nvSpPr>
          <p:cNvPr id="23560" name="Text Box 8"/>
          <p:cNvSpPr txBox="1">
            <a:spLocks noChangeArrowheads="1"/>
          </p:cNvSpPr>
          <p:nvPr/>
        </p:nvSpPr>
        <p:spPr bwMode="auto">
          <a:xfrm>
            <a:off x="5559425" y="2152650"/>
            <a:ext cx="3260725" cy="3754874"/>
          </a:xfrm>
          <a:prstGeom prst="rect">
            <a:avLst/>
          </a:prstGeom>
          <a:noFill/>
          <a:ln w="9525">
            <a:noFill/>
            <a:miter lim="800000"/>
            <a:headEnd/>
            <a:tailEnd/>
          </a:ln>
          <a:effectLst/>
        </p:spPr>
        <p:txBody>
          <a:bodyPr>
            <a:spAutoFit/>
          </a:bodyPr>
          <a:lstStyle/>
          <a:p>
            <a:r>
              <a:rPr lang="cs-CZ" sz="1400" b="1" dirty="0">
                <a:solidFill>
                  <a:schemeClr val="tx2"/>
                </a:solidFill>
              </a:rPr>
              <a:t>Základním konstrukčním prvkem počítače je skříň, do které jsou namontovány všechny další důležité součástky, kterým se říká komponenty.</a:t>
            </a:r>
          </a:p>
          <a:p>
            <a:r>
              <a:rPr lang="cs-CZ" sz="1400" b="1" dirty="0">
                <a:solidFill>
                  <a:schemeClr val="tx2"/>
                </a:solidFill>
              </a:rPr>
              <a:t>Skříně se liší velikostí a tvarem. Ty, které pracují v horizontální poloze, </a:t>
            </a:r>
            <a:r>
              <a:rPr lang="cs-CZ" sz="1400" b="1" dirty="0" smtClean="0">
                <a:solidFill>
                  <a:schemeClr val="tx2"/>
                </a:solidFill>
              </a:rPr>
              <a:t>tj. </a:t>
            </a:r>
            <a:r>
              <a:rPr lang="cs-CZ" sz="1400" b="1" dirty="0">
                <a:solidFill>
                  <a:schemeClr val="tx2"/>
                </a:solidFill>
              </a:rPr>
              <a:t>naležato, se nazývají desktopy. Všechny ostatní se nazývají </a:t>
            </a:r>
            <a:r>
              <a:rPr lang="cs-CZ" sz="1400" b="1" dirty="0" err="1">
                <a:solidFill>
                  <a:schemeClr val="tx2"/>
                </a:solidFill>
              </a:rPr>
              <a:t>tower</a:t>
            </a:r>
            <a:r>
              <a:rPr lang="cs-CZ" sz="1400" b="1" dirty="0">
                <a:solidFill>
                  <a:schemeClr val="tx2"/>
                </a:solidFill>
              </a:rPr>
              <a:t>, což v angličtině znamená věž. Ty se pak dělí podle velikosti na </a:t>
            </a:r>
            <a:r>
              <a:rPr lang="cs-CZ" sz="1400" b="1" dirty="0" err="1">
                <a:solidFill>
                  <a:schemeClr val="tx2"/>
                </a:solidFill>
              </a:rPr>
              <a:t>minitowery</a:t>
            </a:r>
            <a:r>
              <a:rPr lang="cs-CZ" sz="1400" b="1" dirty="0">
                <a:solidFill>
                  <a:schemeClr val="tx2"/>
                </a:solidFill>
              </a:rPr>
              <a:t>, </a:t>
            </a:r>
            <a:r>
              <a:rPr lang="cs-CZ" sz="1400" b="1" dirty="0" err="1">
                <a:solidFill>
                  <a:schemeClr val="tx2"/>
                </a:solidFill>
              </a:rPr>
              <a:t>midi</a:t>
            </a:r>
            <a:r>
              <a:rPr lang="cs-CZ" sz="1400" b="1" dirty="0">
                <a:solidFill>
                  <a:schemeClr val="tx2"/>
                </a:solidFill>
              </a:rPr>
              <a:t> nebo </a:t>
            </a:r>
            <a:r>
              <a:rPr lang="cs-CZ" sz="1400" b="1" dirty="0" err="1">
                <a:solidFill>
                  <a:schemeClr val="tx2"/>
                </a:solidFill>
              </a:rPr>
              <a:t>middletowery</a:t>
            </a:r>
            <a:r>
              <a:rPr lang="cs-CZ" sz="1400" b="1" dirty="0">
                <a:solidFill>
                  <a:schemeClr val="tx2"/>
                </a:solidFill>
              </a:rPr>
              <a:t> a </a:t>
            </a:r>
            <a:r>
              <a:rPr lang="cs-CZ" sz="1400" b="1" dirty="0" err="1">
                <a:solidFill>
                  <a:schemeClr val="tx2"/>
                </a:solidFill>
              </a:rPr>
              <a:t>bigtowery</a:t>
            </a:r>
            <a:r>
              <a:rPr lang="cs-CZ" sz="1400" b="1" dirty="0">
                <a:solidFill>
                  <a:schemeClr val="tx2"/>
                </a:solidFill>
              </a:rPr>
              <a:t>. Prostřední skupina je nejobvyklejší. </a:t>
            </a:r>
            <a:endParaRPr lang="cs-CZ" sz="1400" b="1" dirty="0" smtClean="0">
              <a:solidFill>
                <a:schemeClr val="tx2"/>
              </a:solidFill>
            </a:endParaRPr>
          </a:p>
          <a:p>
            <a:r>
              <a:rPr lang="cs-CZ" sz="1400" b="1" dirty="0" smtClean="0">
                <a:solidFill>
                  <a:schemeClr val="tx2"/>
                </a:solidFill>
              </a:rPr>
              <a:t>Velikost </a:t>
            </a:r>
            <a:r>
              <a:rPr lang="cs-CZ" sz="1400" b="1" dirty="0">
                <a:solidFill>
                  <a:schemeClr val="tx2"/>
                </a:solidFill>
              </a:rPr>
              <a:t>skříně nám určuje kolik se do ní vejde disků, mechanik nebo dalších rozšiřujících součástek. Skříň počítače obsahuje také zdroj proudu, který dodává energii všem komponentům.</a:t>
            </a:r>
          </a:p>
        </p:txBody>
      </p:sp>
      <p:sp>
        <p:nvSpPr>
          <p:cNvPr id="23561" name="Text Box 9"/>
          <p:cNvSpPr txBox="1">
            <a:spLocks noChangeArrowheads="1"/>
          </p:cNvSpPr>
          <p:nvPr/>
        </p:nvSpPr>
        <p:spPr bwMode="auto">
          <a:xfrm>
            <a:off x="303213" y="2419350"/>
            <a:ext cx="2886075" cy="304800"/>
          </a:xfrm>
          <a:prstGeom prst="rect">
            <a:avLst/>
          </a:prstGeom>
          <a:noFill/>
          <a:ln w="9525">
            <a:noFill/>
            <a:miter lim="800000"/>
            <a:headEnd/>
            <a:tailEnd/>
          </a:ln>
          <a:effectLst/>
        </p:spPr>
        <p:txBody>
          <a:bodyPr wrap="none">
            <a:spAutoFit/>
          </a:bodyPr>
          <a:lstStyle/>
          <a:p>
            <a:r>
              <a:rPr lang="cs-CZ" sz="1400" b="1" i="1"/>
              <a:t>prostor pro CD, DVD mechaniky</a:t>
            </a:r>
          </a:p>
        </p:txBody>
      </p:sp>
      <p:sp>
        <p:nvSpPr>
          <p:cNvPr id="23562" name="Line 10"/>
          <p:cNvSpPr>
            <a:spLocks noChangeShapeType="1"/>
          </p:cNvSpPr>
          <p:nvPr/>
        </p:nvSpPr>
        <p:spPr bwMode="auto">
          <a:xfrm flipH="1">
            <a:off x="395288" y="2708275"/>
            <a:ext cx="3744912" cy="0"/>
          </a:xfrm>
          <a:prstGeom prst="line">
            <a:avLst/>
          </a:prstGeom>
          <a:noFill/>
          <a:ln w="9525">
            <a:solidFill>
              <a:schemeClr val="tx1"/>
            </a:solidFill>
            <a:round/>
            <a:headEnd/>
            <a:tailEnd/>
          </a:ln>
          <a:effectLst/>
        </p:spPr>
        <p:txBody>
          <a:bodyPr/>
          <a:lstStyle/>
          <a:p>
            <a:endParaRPr lang="cs-CZ"/>
          </a:p>
        </p:txBody>
      </p:sp>
      <p:sp>
        <p:nvSpPr>
          <p:cNvPr id="23563" name="Text Box 11"/>
          <p:cNvSpPr txBox="1">
            <a:spLocks noChangeArrowheads="1"/>
          </p:cNvSpPr>
          <p:nvPr/>
        </p:nvSpPr>
        <p:spPr bwMode="auto">
          <a:xfrm>
            <a:off x="303213" y="3643313"/>
            <a:ext cx="1236662" cy="304800"/>
          </a:xfrm>
          <a:prstGeom prst="rect">
            <a:avLst/>
          </a:prstGeom>
          <a:noFill/>
          <a:ln w="9525">
            <a:noFill/>
            <a:miter lim="800000"/>
            <a:headEnd/>
            <a:tailEnd/>
          </a:ln>
          <a:effectLst/>
        </p:spPr>
        <p:txBody>
          <a:bodyPr wrap="none">
            <a:spAutoFit/>
          </a:bodyPr>
          <a:lstStyle/>
          <a:p>
            <a:r>
              <a:rPr lang="cs-CZ" sz="1400" b="1" i="1"/>
              <a:t>tlačítko start</a:t>
            </a:r>
          </a:p>
        </p:txBody>
      </p:sp>
      <p:sp>
        <p:nvSpPr>
          <p:cNvPr id="23564" name="Line 12"/>
          <p:cNvSpPr>
            <a:spLocks noChangeShapeType="1"/>
          </p:cNvSpPr>
          <p:nvPr/>
        </p:nvSpPr>
        <p:spPr bwMode="auto">
          <a:xfrm>
            <a:off x="395288" y="3933825"/>
            <a:ext cx="4105275" cy="0"/>
          </a:xfrm>
          <a:prstGeom prst="line">
            <a:avLst/>
          </a:prstGeom>
          <a:noFill/>
          <a:ln w="9525">
            <a:solidFill>
              <a:schemeClr val="tx1"/>
            </a:solidFill>
            <a:round/>
            <a:headEnd/>
            <a:tailEnd/>
          </a:ln>
          <a:effectLst/>
        </p:spPr>
        <p:txBody>
          <a:bodyPr/>
          <a:lstStyle/>
          <a:p>
            <a:endParaRPr lang="cs-CZ"/>
          </a:p>
        </p:txBody>
      </p:sp>
      <p:sp>
        <p:nvSpPr>
          <p:cNvPr id="23565" name="Line 13"/>
          <p:cNvSpPr>
            <a:spLocks noChangeShapeType="1"/>
          </p:cNvSpPr>
          <p:nvPr/>
        </p:nvSpPr>
        <p:spPr bwMode="auto">
          <a:xfrm>
            <a:off x="4500563" y="3933825"/>
            <a:ext cx="287337" cy="431800"/>
          </a:xfrm>
          <a:prstGeom prst="line">
            <a:avLst/>
          </a:prstGeom>
          <a:noFill/>
          <a:ln w="9525">
            <a:solidFill>
              <a:schemeClr val="tx1"/>
            </a:solidFill>
            <a:round/>
            <a:headEnd/>
            <a:tailEnd/>
          </a:ln>
          <a:effectLst/>
        </p:spPr>
        <p:txBody>
          <a:bodyPr/>
          <a:lstStyle/>
          <a:p>
            <a:endParaRPr lang="cs-CZ"/>
          </a:p>
        </p:txBody>
      </p:sp>
      <p:sp>
        <p:nvSpPr>
          <p:cNvPr id="23566" name="Text Box 14"/>
          <p:cNvSpPr txBox="1">
            <a:spLocks noChangeArrowheads="1"/>
          </p:cNvSpPr>
          <p:nvPr/>
        </p:nvSpPr>
        <p:spPr bwMode="auto">
          <a:xfrm>
            <a:off x="323850" y="4005263"/>
            <a:ext cx="3097213" cy="304800"/>
          </a:xfrm>
          <a:prstGeom prst="rect">
            <a:avLst/>
          </a:prstGeom>
          <a:noFill/>
          <a:ln w="9525">
            <a:noFill/>
            <a:miter lim="800000"/>
            <a:headEnd/>
            <a:tailEnd/>
          </a:ln>
          <a:effectLst/>
        </p:spPr>
        <p:txBody>
          <a:bodyPr wrap="none">
            <a:spAutoFit/>
          </a:bodyPr>
          <a:lstStyle/>
          <a:p>
            <a:r>
              <a:rPr lang="cs-CZ" sz="1400" b="1" i="1"/>
              <a:t>prostor pro disketovou mechaniku</a:t>
            </a:r>
          </a:p>
        </p:txBody>
      </p:sp>
      <p:sp>
        <p:nvSpPr>
          <p:cNvPr id="23567" name="Line 15"/>
          <p:cNvSpPr>
            <a:spLocks noChangeShapeType="1"/>
          </p:cNvSpPr>
          <p:nvPr/>
        </p:nvSpPr>
        <p:spPr bwMode="auto">
          <a:xfrm flipH="1">
            <a:off x="395288" y="4292600"/>
            <a:ext cx="3671887" cy="0"/>
          </a:xfrm>
          <a:prstGeom prst="line">
            <a:avLst/>
          </a:prstGeom>
          <a:noFill/>
          <a:ln w="9525">
            <a:solidFill>
              <a:schemeClr val="tx1"/>
            </a:solidFill>
            <a:round/>
            <a:headEnd/>
            <a:tailEnd/>
          </a:ln>
          <a:effectLst/>
        </p:spPr>
        <p:txBody>
          <a:bodyPr/>
          <a:lstStyle/>
          <a:p>
            <a:endParaRPr lang="cs-CZ"/>
          </a:p>
        </p:txBody>
      </p:sp>
      <p:sp>
        <p:nvSpPr>
          <p:cNvPr id="23568" name="Line 16"/>
          <p:cNvSpPr>
            <a:spLocks noChangeShapeType="1"/>
          </p:cNvSpPr>
          <p:nvPr/>
        </p:nvSpPr>
        <p:spPr bwMode="auto">
          <a:xfrm>
            <a:off x="4067175" y="4292600"/>
            <a:ext cx="73025" cy="144463"/>
          </a:xfrm>
          <a:prstGeom prst="line">
            <a:avLst/>
          </a:prstGeom>
          <a:noFill/>
          <a:ln w="9525">
            <a:solidFill>
              <a:schemeClr val="tx1"/>
            </a:solidFill>
            <a:round/>
            <a:headEnd/>
            <a:tailEnd/>
          </a:ln>
          <a:effectLst/>
        </p:spPr>
        <p:txBody>
          <a:bodyPr/>
          <a:lstStyle/>
          <a:p>
            <a:endParaRPr lang="cs-CZ"/>
          </a:p>
        </p:txBody>
      </p:sp>
      <p:sp>
        <p:nvSpPr>
          <p:cNvPr id="23569" name="Text Box 17"/>
          <p:cNvSpPr txBox="1">
            <a:spLocks noChangeArrowheads="1"/>
          </p:cNvSpPr>
          <p:nvPr/>
        </p:nvSpPr>
        <p:spPr bwMode="auto">
          <a:xfrm>
            <a:off x="303213" y="4364038"/>
            <a:ext cx="2500312" cy="304800"/>
          </a:xfrm>
          <a:prstGeom prst="rect">
            <a:avLst/>
          </a:prstGeom>
          <a:noFill/>
          <a:ln w="9525">
            <a:noFill/>
            <a:miter lim="800000"/>
            <a:headEnd/>
            <a:tailEnd/>
          </a:ln>
          <a:effectLst/>
        </p:spPr>
        <p:txBody>
          <a:bodyPr wrap="none">
            <a:spAutoFit/>
          </a:bodyPr>
          <a:lstStyle/>
          <a:p>
            <a:r>
              <a:rPr lang="cs-CZ" sz="1400" b="1" i="1"/>
              <a:t>kontrolní LED power a HDD</a:t>
            </a:r>
          </a:p>
        </p:txBody>
      </p:sp>
      <p:sp>
        <p:nvSpPr>
          <p:cNvPr id="23570" name="Line 18"/>
          <p:cNvSpPr>
            <a:spLocks noChangeShapeType="1"/>
          </p:cNvSpPr>
          <p:nvPr/>
        </p:nvSpPr>
        <p:spPr bwMode="auto">
          <a:xfrm flipH="1">
            <a:off x="395288" y="4652963"/>
            <a:ext cx="4248150" cy="0"/>
          </a:xfrm>
          <a:prstGeom prst="line">
            <a:avLst/>
          </a:prstGeom>
          <a:noFill/>
          <a:ln w="9525">
            <a:solidFill>
              <a:schemeClr val="tx1"/>
            </a:solidFill>
            <a:round/>
            <a:headEnd/>
            <a:tailEnd/>
          </a:ln>
          <a:effectLst/>
        </p:spPr>
        <p:txBody>
          <a:bodyPr/>
          <a:lstStyle/>
          <a:p>
            <a:endParaRPr lang="cs-CZ"/>
          </a:p>
        </p:txBody>
      </p:sp>
      <p:sp>
        <p:nvSpPr>
          <p:cNvPr id="23571" name="Text Box 19"/>
          <p:cNvSpPr txBox="1">
            <a:spLocks noChangeArrowheads="1"/>
          </p:cNvSpPr>
          <p:nvPr/>
        </p:nvSpPr>
        <p:spPr bwMode="auto">
          <a:xfrm>
            <a:off x="323850" y="3141663"/>
            <a:ext cx="1276350" cy="304800"/>
          </a:xfrm>
          <a:prstGeom prst="rect">
            <a:avLst/>
          </a:prstGeom>
          <a:noFill/>
          <a:ln w="9525">
            <a:noFill/>
            <a:miter lim="800000"/>
            <a:headEnd/>
            <a:tailEnd/>
          </a:ln>
          <a:effectLst/>
        </p:spPr>
        <p:txBody>
          <a:bodyPr wrap="none">
            <a:spAutoFit/>
          </a:bodyPr>
          <a:lstStyle/>
          <a:p>
            <a:r>
              <a:rPr lang="cs-CZ" sz="1400" b="1" i="1"/>
              <a:t>tlačítko reset</a:t>
            </a:r>
          </a:p>
        </p:txBody>
      </p:sp>
      <p:sp>
        <p:nvSpPr>
          <p:cNvPr id="23574" name="Line 22"/>
          <p:cNvSpPr>
            <a:spLocks noChangeShapeType="1"/>
          </p:cNvSpPr>
          <p:nvPr/>
        </p:nvSpPr>
        <p:spPr bwMode="auto">
          <a:xfrm>
            <a:off x="395288" y="3429000"/>
            <a:ext cx="4968875" cy="0"/>
          </a:xfrm>
          <a:prstGeom prst="line">
            <a:avLst/>
          </a:prstGeom>
          <a:noFill/>
          <a:ln w="9525">
            <a:solidFill>
              <a:schemeClr val="tx1"/>
            </a:solidFill>
            <a:round/>
            <a:headEnd/>
            <a:tailEnd/>
          </a:ln>
          <a:effectLst/>
        </p:spPr>
        <p:txBody>
          <a:bodyPr/>
          <a:lstStyle/>
          <a:p>
            <a:endParaRPr lang="cs-CZ"/>
          </a:p>
        </p:txBody>
      </p:sp>
      <p:sp>
        <p:nvSpPr>
          <p:cNvPr id="23575" name="Line 23"/>
          <p:cNvSpPr>
            <a:spLocks noChangeShapeType="1"/>
          </p:cNvSpPr>
          <p:nvPr/>
        </p:nvSpPr>
        <p:spPr bwMode="auto">
          <a:xfrm flipH="1">
            <a:off x="4859338" y="3429000"/>
            <a:ext cx="504825" cy="1295400"/>
          </a:xfrm>
          <a:prstGeom prst="line">
            <a:avLst/>
          </a:prstGeom>
          <a:noFill/>
          <a:ln w="9525">
            <a:solidFill>
              <a:schemeClr val="tx1"/>
            </a:solidFill>
            <a:round/>
            <a:headEnd/>
            <a:tailEnd/>
          </a:ln>
          <a:effectLst/>
        </p:spPr>
        <p:txBody>
          <a:bodyPr/>
          <a:lstStyle/>
          <a:p>
            <a:endParaRPr lang="cs-CZ"/>
          </a:p>
        </p:txBody>
      </p:sp>
      <p:sp>
        <p:nvSpPr>
          <p:cNvPr id="23576" name="Text Box 24"/>
          <p:cNvSpPr txBox="1">
            <a:spLocks noChangeArrowheads="1"/>
          </p:cNvSpPr>
          <p:nvPr/>
        </p:nvSpPr>
        <p:spPr bwMode="auto">
          <a:xfrm>
            <a:off x="303213" y="5156200"/>
            <a:ext cx="2320925" cy="517525"/>
          </a:xfrm>
          <a:prstGeom prst="rect">
            <a:avLst/>
          </a:prstGeom>
          <a:noFill/>
          <a:ln w="9525">
            <a:noFill/>
            <a:miter lim="800000"/>
            <a:headEnd/>
            <a:tailEnd/>
          </a:ln>
          <a:effectLst/>
        </p:spPr>
        <p:txBody>
          <a:bodyPr wrap="none">
            <a:spAutoFit/>
          </a:bodyPr>
          <a:lstStyle/>
          <a:p>
            <a:r>
              <a:rPr lang="cs-CZ" sz="1400" b="1" i="1"/>
              <a:t>přední přípojná místa pro</a:t>
            </a:r>
          </a:p>
          <a:p>
            <a:r>
              <a:rPr lang="cs-CZ" sz="1400" b="1" i="1"/>
              <a:t>zařízení USB</a:t>
            </a:r>
          </a:p>
        </p:txBody>
      </p:sp>
      <p:sp>
        <p:nvSpPr>
          <p:cNvPr id="23577" name="Line 25"/>
          <p:cNvSpPr>
            <a:spLocks noChangeShapeType="1"/>
          </p:cNvSpPr>
          <p:nvPr/>
        </p:nvSpPr>
        <p:spPr bwMode="auto">
          <a:xfrm>
            <a:off x="395288" y="5157788"/>
            <a:ext cx="3240087" cy="0"/>
          </a:xfrm>
          <a:prstGeom prst="line">
            <a:avLst/>
          </a:prstGeom>
          <a:noFill/>
          <a:ln w="9525">
            <a:solidFill>
              <a:schemeClr val="tx1"/>
            </a:solidFill>
            <a:round/>
            <a:headEnd/>
            <a:tailEnd/>
          </a:ln>
          <a:effectLst/>
        </p:spPr>
        <p:txBody>
          <a:bodyPr/>
          <a:lstStyle/>
          <a:p>
            <a:endParaRPr lang="cs-CZ"/>
          </a:p>
        </p:txBody>
      </p:sp>
      <p:sp>
        <p:nvSpPr>
          <p:cNvPr id="23578" name="Text Box 26"/>
          <p:cNvSpPr txBox="1">
            <a:spLocks noChangeArrowheads="1"/>
          </p:cNvSpPr>
          <p:nvPr/>
        </p:nvSpPr>
        <p:spPr bwMode="auto">
          <a:xfrm>
            <a:off x="447675" y="881063"/>
            <a:ext cx="5935663" cy="336550"/>
          </a:xfrm>
          <a:prstGeom prst="rect">
            <a:avLst/>
          </a:prstGeom>
          <a:noFill/>
          <a:ln w="9525">
            <a:noFill/>
            <a:miter lim="800000"/>
            <a:headEnd/>
            <a:tailEnd/>
          </a:ln>
          <a:effectLst/>
        </p:spPr>
        <p:txBody>
          <a:bodyPr wrap="none">
            <a:spAutoFit/>
          </a:bodyPr>
          <a:lstStyle/>
          <a:p>
            <a:r>
              <a:rPr lang="cs-CZ" sz="1600"/>
              <a:t>Základní komponenty jsou ty, bez kterých nelze počátač spustit.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Disk - kabely</a:t>
            </a:r>
            <a:endParaRPr lang="cs-CZ" dirty="0"/>
          </a:p>
        </p:txBody>
      </p:sp>
      <p:pic>
        <p:nvPicPr>
          <p:cNvPr id="4" name="Zástupný symbol pro obsah 3" descr="DISKKAB.jpg"/>
          <p:cNvPicPr>
            <a:picLocks noGrp="1" noChangeAspect="1"/>
          </p:cNvPicPr>
          <p:nvPr>
            <p:ph idx="1"/>
          </p:nvPr>
        </p:nvPicPr>
        <p:blipFill>
          <a:blip r:embed="rId2" cstate="print"/>
          <a:stretch>
            <a:fillRect/>
          </a:stretch>
        </p:blipFill>
        <p:spPr>
          <a:xfrm>
            <a:off x="357158" y="1428736"/>
            <a:ext cx="8023465" cy="1881609"/>
          </a:xfrm>
        </p:spPr>
      </p:pic>
      <p:pic>
        <p:nvPicPr>
          <p:cNvPr id="5" name="Obrázek 4" descr="JUMP.jpg"/>
          <p:cNvPicPr>
            <a:picLocks noChangeAspect="1"/>
          </p:cNvPicPr>
          <p:nvPr/>
        </p:nvPicPr>
        <p:blipFill>
          <a:blip r:embed="rId3" cstate="print"/>
          <a:stretch>
            <a:fillRect/>
          </a:stretch>
        </p:blipFill>
        <p:spPr>
          <a:xfrm>
            <a:off x="2125261" y="3192339"/>
            <a:ext cx="4246939" cy="304497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Rozhraní HD</a:t>
            </a:r>
            <a:endParaRPr lang="cs-CZ" dirty="0"/>
          </a:p>
        </p:txBody>
      </p:sp>
      <p:sp>
        <p:nvSpPr>
          <p:cNvPr id="3" name="Zástupný symbol pro obsah 2"/>
          <p:cNvSpPr>
            <a:spLocks noGrp="1"/>
          </p:cNvSpPr>
          <p:nvPr>
            <p:ph idx="1"/>
          </p:nvPr>
        </p:nvSpPr>
        <p:spPr/>
        <p:txBody>
          <a:bodyPr/>
          <a:lstStyle/>
          <a:p>
            <a:r>
              <a:rPr lang="cs-CZ" dirty="0" smtClean="0"/>
              <a:t>IDE</a:t>
            </a:r>
          </a:p>
          <a:p>
            <a:r>
              <a:rPr lang="cs-CZ" dirty="0" smtClean="0"/>
              <a:t>EIDE – Master/</a:t>
            </a:r>
            <a:r>
              <a:rPr lang="cs-CZ" dirty="0" err="1" smtClean="0"/>
              <a:t>Slave</a:t>
            </a:r>
            <a:r>
              <a:rPr lang="cs-CZ" dirty="0" smtClean="0"/>
              <a:t>, max. 4 zařízení na sběrnici</a:t>
            </a:r>
          </a:p>
          <a:p>
            <a:r>
              <a:rPr lang="cs-CZ" dirty="0" smtClean="0"/>
              <a:t>ATA, Ultra ATA</a:t>
            </a:r>
          </a:p>
          <a:p>
            <a:r>
              <a:rPr lang="cs-CZ" dirty="0" smtClean="0"/>
              <a:t>SCSI  „</a:t>
            </a:r>
            <a:r>
              <a:rPr lang="cs-CZ" dirty="0" err="1" smtClean="0"/>
              <a:t>skazi</a:t>
            </a:r>
            <a:r>
              <a:rPr lang="cs-CZ" dirty="0" smtClean="0"/>
              <a:t>“ – vlastní procesor</a:t>
            </a:r>
          </a:p>
          <a:p>
            <a:r>
              <a:rPr lang="cs-CZ" dirty="0" smtClean="0"/>
              <a:t>SATA (= </a:t>
            </a:r>
            <a:r>
              <a:rPr lang="cs-CZ" dirty="0" err="1" smtClean="0"/>
              <a:t>Serial</a:t>
            </a:r>
            <a:r>
              <a:rPr lang="cs-CZ" dirty="0" smtClean="0"/>
              <a:t> ATA) – samostatný řadič, nemusí být Master/</a:t>
            </a:r>
            <a:r>
              <a:rPr lang="cs-CZ" dirty="0" err="1" smtClean="0"/>
              <a:t>Slave</a:t>
            </a:r>
            <a:endParaRPr lang="cs-CZ" dirty="0" smtClean="0"/>
          </a:p>
          <a:p>
            <a:r>
              <a:rPr lang="cs-CZ" dirty="0" smtClean="0"/>
              <a:t>SATA II</a:t>
            </a:r>
          </a:p>
          <a:p>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Rozhraní SCSI</a:t>
            </a:r>
            <a:endParaRPr lang="cs-CZ" dirty="0"/>
          </a:p>
        </p:txBody>
      </p:sp>
      <p:pic>
        <p:nvPicPr>
          <p:cNvPr id="4" name="Zástupný symbol pro obsah 3" descr="SCSI.jpg"/>
          <p:cNvPicPr>
            <a:picLocks noGrp="1" noChangeAspect="1"/>
          </p:cNvPicPr>
          <p:nvPr>
            <p:ph idx="1"/>
          </p:nvPr>
        </p:nvPicPr>
        <p:blipFill>
          <a:blip r:embed="rId2" cstate="print"/>
          <a:stretch>
            <a:fillRect/>
          </a:stretch>
        </p:blipFill>
        <p:spPr>
          <a:xfrm>
            <a:off x="971600" y="1700808"/>
            <a:ext cx="7528827" cy="4144186"/>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Pevné disky</a:t>
            </a:r>
            <a:endParaRPr lang="cs-CZ" dirty="0"/>
          </a:p>
        </p:txBody>
      </p:sp>
      <p:sp>
        <p:nvSpPr>
          <p:cNvPr id="3" name="Zástupný symbol pro obsah 2"/>
          <p:cNvSpPr>
            <a:spLocks noGrp="1"/>
          </p:cNvSpPr>
          <p:nvPr>
            <p:ph idx="1"/>
          </p:nvPr>
        </p:nvSpPr>
        <p:spPr/>
        <p:txBody>
          <a:bodyPr/>
          <a:lstStyle/>
          <a:p>
            <a:r>
              <a:rPr lang="cs-CZ" dirty="0" smtClean="0"/>
              <a:t>Na rozdíl od diskety hlavička není v kontaktu s médiem</a:t>
            </a:r>
          </a:p>
          <a:p>
            <a:r>
              <a:rPr lang="cs-CZ" dirty="0" smtClean="0"/>
              <a:t>Sektor – 512 B</a:t>
            </a:r>
          </a:p>
          <a:p>
            <a:r>
              <a:rPr lang="cs-CZ" dirty="0" smtClean="0"/>
              <a:t>Povrch (strana), záznamová stopa</a:t>
            </a:r>
          </a:p>
          <a:p>
            <a:r>
              <a:rPr lang="cs-CZ" dirty="0" smtClean="0"/>
              <a:t>Rozdělení stop na sektory po 512 B se nazývá </a:t>
            </a:r>
            <a:r>
              <a:rPr lang="cs-CZ" dirty="0" smtClean="0">
                <a:solidFill>
                  <a:srgbClr val="0070C0"/>
                </a:solidFill>
              </a:rPr>
              <a:t>formátování</a:t>
            </a:r>
          </a:p>
          <a:p>
            <a:r>
              <a:rPr lang="cs-CZ" dirty="0" smtClean="0"/>
              <a:t>Kapacita = počet povrchů * počet stop * počet sektorů * 512</a:t>
            </a:r>
          </a:p>
          <a:p>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RAID</a:t>
            </a:r>
            <a:endParaRPr lang="cs-CZ" dirty="0"/>
          </a:p>
        </p:txBody>
      </p:sp>
      <p:sp>
        <p:nvSpPr>
          <p:cNvPr id="3" name="Zástupný symbol pro obsah 2"/>
          <p:cNvSpPr>
            <a:spLocks noGrp="1"/>
          </p:cNvSpPr>
          <p:nvPr>
            <p:ph idx="1"/>
          </p:nvPr>
        </p:nvSpPr>
        <p:spPr/>
        <p:txBody>
          <a:bodyPr/>
          <a:lstStyle/>
          <a:p>
            <a:r>
              <a:rPr lang="cs-CZ" dirty="0" smtClean="0"/>
              <a:t>Co je to RAID?</a:t>
            </a:r>
          </a:p>
          <a:p>
            <a:r>
              <a:rPr lang="cs-CZ" dirty="0" smtClean="0"/>
              <a:t>Jaké typy RAID znáte?</a:t>
            </a: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RAID</a:t>
            </a:r>
            <a:endParaRPr lang="cs-CZ" dirty="0"/>
          </a:p>
        </p:txBody>
      </p:sp>
      <p:sp>
        <p:nvSpPr>
          <p:cNvPr id="3" name="Zástupný symbol pro obsah 2"/>
          <p:cNvSpPr>
            <a:spLocks noGrp="1"/>
          </p:cNvSpPr>
          <p:nvPr>
            <p:ph idx="1"/>
          </p:nvPr>
        </p:nvSpPr>
        <p:spPr/>
        <p:txBody>
          <a:bodyPr/>
          <a:lstStyle/>
          <a:p>
            <a:pPr>
              <a:buNone/>
            </a:pPr>
            <a:r>
              <a:rPr lang="cs-CZ" dirty="0" smtClean="0"/>
              <a:t>RAID = </a:t>
            </a:r>
            <a:r>
              <a:rPr lang="cs-CZ" b="1" dirty="0" err="1" smtClean="0"/>
              <a:t>R</a:t>
            </a:r>
            <a:r>
              <a:rPr lang="cs-CZ" dirty="0" err="1" smtClean="0"/>
              <a:t>edundant</a:t>
            </a:r>
            <a:r>
              <a:rPr lang="cs-CZ" dirty="0" smtClean="0"/>
              <a:t> </a:t>
            </a:r>
            <a:r>
              <a:rPr lang="cs-CZ" b="1" dirty="0" err="1" smtClean="0"/>
              <a:t>A</a:t>
            </a:r>
            <a:r>
              <a:rPr lang="cs-CZ" dirty="0" err="1" smtClean="0"/>
              <a:t>rrays</a:t>
            </a:r>
            <a:r>
              <a:rPr lang="cs-CZ" dirty="0" smtClean="0"/>
              <a:t> </a:t>
            </a:r>
            <a:r>
              <a:rPr lang="cs-CZ" dirty="0" err="1" smtClean="0"/>
              <a:t>of</a:t>
            </a:r>
            <a:r>
              <a:rPr lang="cs-CZ" dirty="0" smtClean="0"/>
              <a:t> </a:t>
            </a:r>
            <a:r>
              <a:rPr lang="cs-CZ" b="1" dirty="0" err="1" smtClean="0"/>
              <a:t>I</a:t>
            </a:r>
            <a:r>
              <a:rPr lang="cs-CZ" dirty="0" err="1" smtClean="0"/>
              <a:t>nexpensive</a:t>
            </a:r>
            <a:r>
              <a:rPr lang="cs-CZ" dirty="0" smtClean="0"/>
              <a:t> </a:t>
            </a:r>
            <a:r>
              <a:rPr lang="cs-CZ" b="1" dirty="0" err="1" smtClean="0"/>
              <a:t>D</a:t>
            </a:r>
            <a:r>
              <a:rPr lang="cs-CZ" dirty="0" err="1" smtClean="0"/>
              <a:t>isks</a:t>
            </a:r>
            <a:endParaRPr lang="cs-CZ" dirty="0" smtClean="0"/>
          </a:p>
          <a:p>
            <a:pPr>
              <a:buNone/>
            </a:pPr>
            <a:r>
              <a:rPr lang="cs-CZ" sz="2000" dirty="0" smtClean="0"/>
              <a:t>RAID spočívá v použití vícera (nejméně dvou) disků, připojených k řadiči. Pomocí implementované logiky dokáže tento řadič distribuovat data několika diskovým jednotkám.</a:t>
            </a:r>
          </a:p>
          <a:p>
            <a:pPr>
              <a:buNone/>
            </a:pPr>
            <a:r>
              <a:rPr lang="cs-CZ" dirty="0" smtClean="0"/>
              <a:t> </a:t>
            </a:r>
          </a:p>
          <a:p>
            <a:pPr>
              <a:buNone/>
            </a:pPr>
            <a:r>
              <a:rPr lang="cs-CZ" dirty="0" smtClean="0"/>
              <a:t>Krajními způsoby distribuce jsou poměrné rozdělení dat mezi disky </a:t>
            </a:r>
            <a:r>
              <a:rPr lang="cs-CZ" b="1" dirty="0" smtClean="0"/>
              <a:t>(</a:t>
            </a:r>
            <a:r>
              <a:rPr lang="cs-CZ" b="1" dirty="0" err="1" smtClean="0"/>
              <a:t>striping</a:t>
            </a:r>
            <a:r>
              <a:rPr lang="cs-CZ" b="1" dirty="0" smtClean="0"/>
              <a:t>)</a:t>
            </a:r>
            <a:r>
              <a:rPr lang="cs-CZ" dirty="0" smtClean="0"/>
              <a:t> a zrcadlení </a:t>
            </a:r>
            <a:r>
              <a:rPr lang="cs-CZ" b="1" dirty="0" smtClean="0"/>
              <a:t>(</a:t>
            </a:r>
            <a:r>
              <a:rPr lang="cs-CZ" b="1" dirty="0" err="1" smtClean="0"/>
              <a:t>mirroring</a:t>
            </a:r>
            <a:r>
              <a:rPr lang="cs-CZ" b="1" dirty="0" smtClean="0"/>
              <a:t>).</a:t>
            </a:r>
            <a:endParaRPr lang="cs-C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RAID</a:t>
            </a:r>
            <a:endParaRPr lang="cs-CZ" dirty="0"/>
          </a:p>
        </p:txBody>
      </p:sp>
      <p:sp>
        <p:nvSpPr>
          <p:cNvPr id="3" name="Zástupný symbol pro obsah 2"/>
          <p:cNvSpPr>
            <a:spLocks noGrp="1"/>
          </p:cNvSpPr>
          <p:nvPr>
            <p:ph idx="1"/>
          </p:nvPr>
        </p:nvSpPr>
        <p:spPr/>
        <p:txBody>
          <a:bodyPr/>
          <a:lstStyle/>
          <a:p>
            <a:pPr>
              <a:buNone/>
            </a:pPr>
            <a:r>
              <a:rPr lang="cs-CZ" dirty="0" err="1" smtClean="0"/>
              <a:t>Raid</a:t>
            </a:r>
            <a:r>
              <a:rPr lang="cs-CZ" dirty="0" smtClean="0"/>
              <a:t> 0	</a:t>
            </a:r>
            <a:r>
              <a:rPr lang="cs-CZ" dirty="0" err="1" smtClean="0"/>
              <a:t>Striping</a:t>
            </a:r>
            <a:r>
              <a:rPr lang="cs-CZ" dirty="0" smtClean="0"/>
              <a:t> (rozdělení záznamu dat na 		více disků – vyšší rychlost)</a:t>
            </a:r>
          </a:p>
          <a:p>
            <a:pPr>
              <a:buNone/>
            </a:pPr>
            <a:r>
              <a:rPr lang="cs-CZ" dirty="0" err="1" smtClean="0"/>
              <a:t>Raid</a:t>
            </a:r>
            <a:r>
              <a:rPr lang="cs-CZ" dirty="0" smtClean="0"/>
              <a:t> 1	</a:t>
            </a:r>
            <a:r>
              <a:rPr lang="cs-CZ" dirty="0" err="1" smtClean="0"/>
              <a:t>Mirroring</a:t>
            </a:r>
            <a:r>
              <a:rPr lang="cs-CZ" dirty="0" smtClean="0"/>
              <a:t> (zrcadlení)</a:t>
            </a:r>
          </a:p>
          <a:p>
            <a:pPr>
              <a:buNone/>
            </a:pPr>
            <a:r>
              <a:rPr lang="cs-CZ" dirty="0" err="1" smtClean="0"/>
              <a:t>Raid</a:t>
            </a:r>
            <a:r>
              <a:rPr lang="cs-CZ" dirty="0" smtClean="0"/>
              <a:t> 0+1	</a:t>
            </a:r>
            <a:r>
              <a:rPr lang="cs-CZ" dirty="0" err="1" smtClean="0"/>
              <a:t>Mirrored</a:t>
            </a:r>
            <a:r>
              <a:rPr lang="cs-CZ" dirty="0" smtClean="0"/>
              <a:t> </a:t>
            </a:r>
            <a:r>
              <a:rPr lang="cs-CZ" dirty="0" err="1" smtClean="0"/>
              <a:t>Stripping</a:t>
            </a:r>
            <a:r>
              <a:rPr lang="cs-CZ" dirty="0" smtClean="0"/>
              <a:t> </a:t>
            </a:r>
            <a:r>
              <a:rPr lang="cs-CZ" dirty="0" err="1" smtClean="0"/>
              <a:t>Array</a:t>
            </a:r>
            <a:endParaRPr lang="cs-CZ" dirty="0" smtClean="0"/>
          </a:p>
          <a:p>
            <a:pPr>
              <a:buNone/>
            </a:pPr>
            <a:r>
              <a:rPr lang="cs-CZ" dirty="0" err="1" smtClean="0"/>
              <a:t>Raid</a:t>
            </a:r>
            <a:r>
              <a:rPr lang="cs-CZ" dirty="0" smtClean="0"/>
              <a:t> 10	</a:t>
            </a:r>
            <a:r>
              <a:rPr lang="cs-CZ" dirty="0" err="1" smtClean="0"/>
              <a:t>Striping</a:t>
            </a:r>
            <a:r>
              <a:rPr lang="cs-CZ" dirty="0" smtClean="0"/>
              <a:t> </a:t>
            </a:r>
            <a:r>
              <a:rPr lang="cs-CZ" dirty="0" err="1" smtClean="0"/>
              <a:t>with</a:t>
            </a:r>
            <a:r>
              <a:rPr lang="cs-CZ" dirty="0" smtClean="0"/>
              <a:t> </a:t>
            </a:r>
            <a:r>
              <a:rPr lang="cs-CZ" dirty="0" err="1" smtClean="0"/>
              <a:t>Mirroring</a:t>
            </a:r>
            <a:endParaRPr lang="cs-CZ" dirty="0" smtClean="0"/>
          </a:p>
          <a:p>
            <a:pPr>
              <a:buNone/>
            </a:pPr>
            <a:endParaRPr lang="cs-CZ" dirty="0" smtClean="0"/>
          </a:p>
          <a:p>
            <a:pPr>
              <a:buNone/>
            </a:pPr>
            <a:r>
              <a:rPr lang="cs-CZ" dirty="0" smtClean="0"/>
              <a:t>… a další</a:t>
            </a:r>
            <a:endParaRPr 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RAID 0</a:t>
            </a:r>
            <a:endParaRPr lang="cs-CZ" dirty="0"/>
          </a:p>
        </p:txBody>
      </p:sp>
      <p:sp>
        <p:nvSpPr>
          <p:cNvPr id="3" name="Zástupný symbol pro obsah 2"/>
          <p:cNvSpPr>
            <a:spLocks noGrp="1"/>
          </p:cNvSpPr>
          <p:nvPr>
            <p:ph idx="1"/>
          </p:nvPr>
        </p:nvSpPr>
        <p:spPr/>
        <p:txBody>
          <a:bodyPr/>
          <a:lstStyle/>
          <a:p>
            <a:endParaRPr lang="cs-CZ"/>
          </a:p>
        </p:txBody>
      </p:sp>
      <p:pic>
        <p:nvPicPr>
          <p:cNvPr id="125954" name="Picture 2" descr="http://www.prepressure.com/images/raid-level-0.gif"/>
          <p:cNvPicPr>
            <a:picLocks noChangeAspect="1" noChangeArrowheads="1"/>
          </p:cNvPicPr>
          <p:nvPr/>
        </p:nvPicPr>
        <p:blipFill>
          <a:blip r:embed="rId2" cstate="print"/>
          <a:srcRect/>
          <a:stretch>
            <a:fillRect/>
          </a:stretch>
        </p:blipFill>
        <p:spPr bwMode="auto">
          <a:xfrm>
            <a:off x="1331640" y="1700808"/>
            <a:ext cx="6264696" cy="4339309"/>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RAID 1</a:t>
            </a:r>
            <a:endParaRPr lang="cs-CZ" dirty="0"/>
          </a:p>
        </p:txBody>
      </p:sp>
      <p:sp>
        <p:nvSpPr>
          <p:cNvPr id="3" name="Zástupný symbol pro obsah 2"/>
          <p:cNvSpPr>
            <a:spLocks noGrp="1"/>
          </p:cNvSpPr>
          <p:nvPr>
            <p:ph idx="1"/>
          </p:nvPr>
        </p:nvSpPr>
        <p:spPr/>
        <p: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buNone/>
            </a:pPr>
            <a:r>
              <a:rPr lang="cs-CZ" sz="1800" dirty="0" smtClean="0"/>
              <a:t>Zdroj: http://www.</a:t>
            </a:r>
            <a:r>
              <a:rPr lang="cs-CZ" sz="1800" dirty="0" err="1" smtClean="0"/>
              <a:t>prepressure.com</a:t>
            </a:r>
            <a:r>
              <a:rPr lang="cs-CZ" sz="1800" dirty="0" smtClean="0"/>
              <a:t>/</a:t>
            </a:r>
            <a:r>
              <a:rPr lang="cs-CZ" sz="1800" dirty="0" err="1" smtClean="0"/>
              <a:t>library</a:t>
            </a:r>
            <a:r>
              <a:rPr lang="cs-CZ" sz="1800" dirty="0" smtClean="0"/>
              <a:t>/technology/</a:t>
            </a:r>
            <a:r>
              <a:rPr lang="cs-CZ" sz="1800" dirty="0" err="1" smtClean="0"/>
              <a:t>raid</a:t>
            </a:r>
            <a:endParaRPr lang="cs-CZ" sz="1800" dirty="0"/>
          </a:p>
        </p:txBody>
      </p:sp>
      <p:pic>
        <p:nvPicPr>
          <p:cNvPr id="124930" name="Picture 2" descr="http://www.prepressure.com/images/raid-level-1.gif"/>
          <p:cNvPicPr>
            <a:picLocks noChangeAspect="1" noChangeArrowheads="1"/>
          </p:cNvPicPr>
          <p:nvPr/>
        </p:nvPicPr>
        <p:blipFill>
          <a:blip r:embed="rId2" cstate="print"/>
          <a:srcRect/>
          <a:stretch>
            <a:fillRect/>
          </a:stretch>
        </p:blipFill>
        <p:spPr bwMode="auto">
          <a:xfrm>
            <a:off x="1472787" y="1379669"/>
            <a:ext cx="5979534" cy="4137563"/>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26978" name="Picture 2" descr="http://www.prepressure.com/images/raid-level-5.gif"/>
          <p:cNvPicPr>
            <a:picLocks noChangeAspect="1" noChangeArrowheads="1"/>
          </p:cNvPicPr>
          <p:nvPr/>
        </p:nvPicPr>
        <p:blipFill>
          <a:blip r:embed="rId2" cstate="print"/>
          <a:srcRect/>
          <a:stretch>
            <a:fillRect/>
          </a:stretch>
        </p:blipFill>
        <p:spPr bwMode="auto">
          <a:xfrm>
            <a:off x="1619672" y="1268760"/>
            <a:ext cx="6029594" cy="417646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Počítač typu PC</a:t>
            </a:r>
            <a:endParaRPr lang="cs-CZ" dirty="0"/>
          </a:p>
        </p:txBody>
      </p:sp>
      <p:sp>
        <p:nvSpPr>
          <p:cNvPr id="3" name="Zástupný symbol pro obsah 2"/>
          <p:cNvSpPr>
            <a:spLocks noGrp="1"/>
          </p:cNvSpPr>
          <p:nvPr>
            <p:ph idx="1"/>
          </p:nvPr>
        </p:nvSpPr>
        <p:spPr/>
        <p:txBody>
          <a:bodyPr/>
          <a:lstStyle/>
          <a:p>
            <a:r>
              <a:rPr lang="cs-CZ" dirty="0" smtClean="0"/>
              <a:t>Vychází z </a:t>
            </a:r>
            <a:r>
              <a:rPr lang="cs-CZ" dirty="0" err="1" smtClean="0"/>
              <a:t>von</a:t>
            </a:r>
            <a:r>
              <a:rPr lang="cs-CZ" dirty="0" smtClean="0"/>
              <a:t> Neumannova koncepce</a:t>
            </a:r>
          </a:p>
          <a:p>
            <a:r>
              <a:rPr lang="cs-CZ" dirty="0" smtClean="0"/>
              <a:t>Základem je </a:t>
            </a:r>
            <a:r>
              <a:rPr lang="cs-CZ" b="1" dirty="0" smtClean="0">
                <a:solidFill>
                  <a:srgbClr val="0070C0"/>
                </a:solidFill>
              </a:rPr>
              <a:t>procesor</a:t>
            </a:r>
            <a:r>
              <a:rPr lang="cs-CZ" dirty="0" smtClean="0"/>
              <a:t>, „mozek“ počítače</a:t>
            </a:r>
          </a:p>
          <a:p>
            <a:r>
              <a:rPr lang="cs-CZ" dirty="0" smtClean="0"/>
              <a:t>Procesor má svou </a:t>
            </a:r>
            <a:r>
              <a:rPr lang="cs-CZ" b="1" dirty="0" smtClean="0"/>
              <a:t>architekturu</a:t>
            </a:r>
          </a:p>
          <a:p>
            <a:r>
              <a:rPr lang="cs-CZ" dirty="0" smtClean="0"/>
              <a:t>Procesor vykonává </a:t>
            </a:r>
            <a:r>
              <a:rPr lang="cs-CZ" b="1" dirty="0" smtClean="0"/>
              <a:t>instrukce</a:t>
            </a:r>
            <a:endParaRPr lang="cs-CZ" dirty="0" smtClean="0"/>
          </a:p>
          <a:p>
            <a:r>
              <a:rPr lang="cs-CZ" dirty="0" smtClean="0"/>
              <a:t>Výrobci: Intel (Pentium, </a:t>
            </a:r>
            <a:r>
              <a:rPr lang="cs-CZ" dirty="0" err="1" smtClean="0"/>
              <a:t>Celeron</a:t>
            </a:r>
            <a:r>
              <a:rPr lang="cs-CZ" dirty="0" smtClean="0"/>
              <a:t>), AMD (</a:t>
            </a:r>
            <a:r>
              <a:rPr lang="cs-CZ" dirty="0" err="1" smtClean="0"/>
              <a:t>Athlon</a:t>
            </a:r>
            <a:r>
              <a:rPr lang="cs-CZ" dirty="0" smtClean="0"/>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28002" name="Picture 2" descr="http://www.prepressure.com/images/raid-level-10.gif"/>
          <p:cNvPicPr>
            <a:picLocks noChangeAspect="1" noChangeArrowheads="1"/>
          </p:cNvPicPr>
          <p:nvPr/>
        </p:nvPicPr>
        <p:blipFill>
          <a:blip r:embed="rId2" cstate="print"/>
          <a:srcRect/>
          <a:stretch>
            <a:fillRect/>
          </a:stretch>
        </p:blipFill>
        <p:spPr bwMode="auto">
          <a:xfrm>
            <a:off x="2771800" y="360353"/>
            <a:ext cx="3168352" cy="5976079"/>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Média pro záznam informací</a:t>
            </a:r>
            <a:endParaRPr lang="cs-CZ" dirty="0"/>
          </a:p>
        </p:txBody>
      </p:sp>
      <p:sp>
        <p:nvSpPr>
          <p:cNvPr id="3" name="Zástupný symbol pro obsah 2"/>
          <p:cNvSpPr>
            <a:spLocks noGrp="1"/>
          </p:cNvSpPr>
          <p:nvPr>
            <p:ph idx="1"/>
          </p:nvPr>
        </p:nvSpPr>
        <p:spPr/>
        <p:txBody>
          <a:bodyPr/>
          <a:lstStyle/>
          <a:p>
            <a:r>
              <a:rPr lang="cs-CZ" dirty="0" smtClean="0"/>
              <a:t>Diskety (Floppy </a:t>
            </a:r>
            <a:r>
              <a:rPr lang="cs-CZ" dirty="0" err="1" smtClean="0"/>
              <a:t>Disc</a:t>
            </a:r>
            <a:r>
              <a:rPr lang="cs-CZ" dirty="0" smtClean="0"/>
              <a:t>)</a:t>
            </a:r>
          </a:p>
          <a:p>
            <a:r>
              <a:rPr lang="cs-CZ" dirty="0" smtClean="0"/>
              <a:t>CD</a:t>
            </a:r>
          </a:p>
          <a:p>
            <a:r>
              <a:rPr lang="cs-CZ" dirty="0" smtClean="0"/>
              <a:t>DVD</a:t>
            </a:r>
          </a:p>
          <a:p>
            <a:r>
              <a:rPr lang="cs-CZ" dirty="0" err="1" smtClean="0"/>
              <a:t>Blu</a:t>
            </a:r>
            <a:r>
              <a:rPr lang="cs-CZ" dirty="0" smtClean="0"/>
              <a:t>-</a:t>
            </a:r>
            <a:r>
              <a:rPr lang="cs-CZ" dirty="0" err="1" smtClean="0"/>
              <a:t>ray</a:t>
            </a:r>
            <a:endParaRPr lang="cs-CZ" dirty="0" smtClean="0"/>
          </a:p>
          <a:p>
            <a:r>
              <a:rPr lang="cs-CZ" dirty="0" smtClean="0"/>
              <a:t>Páskové jednotky (</a:t>
            </a:r>
            <a:r>
              <a:rPr lang="cs-CZ" dirty="0" err="1" smtClean="0"/>
              <a:t>streamery</a:t>
            </a:r>
            <a:r>
              <a:rPr lang="cs-CZ" dirty="0" smtClean="0"/>
              <a:t>)</a:t>
            </a:r>
            <a:endParaRPr lang="cs-CZ"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Pružné (floppy) disky - diskety</a:t>
            </a:r>
            <a:endParaRPr lang="cs-CZ" dirty="0"/>
          </a:p>
        </p:txBody>
      </p:sp>
      <p:sp>
        <p:nvSpPr>
          <p:cNvPr id="5" name="Zástupný symbol pro obsah 4"/>
          <p:cNvSpPr>
            <a:spLocks noGrp="1"/>
          </p:cNvSpPr>
          <p:nvPr>
            <p:ph idx="1"/>
          </p:nvPr>
        </p:nvSpPr>
        <p:spPr/>
        <p:txBody>
          <a:bodyPr>
            <a:normAutofit fontScale="92500" lnSpcReduction="20000"/>
          </a:bodyPr>
          <a:lstStyle/>
          <a:p>
            <a:r>
              <a:rPr lang="cs-CZ" dirty="0" smtClean="0"/>
              <a:t>5,25“, 3,5“</a:t>
            </a:r>
          </a:p>
          <a:p>
            <a:r>
              <a:rPr lang="cs-CZ" dirty="0" smtClean="0"/>
              <a:t>Plastový kotouč pokrytý magnetickou vrstvou pro záznam dat</a:t>
            </a:r>
          </a:p>
          <a:p>
            <a:r>
              <a:rPr lang="cs-CZ" dirty="0" smtClean="0"/>
              <a:t>V obalu otvory pro hlavičky</a:t>
            </a:r>
          </a:p>
          <a:p>
            <a:r>
              <a:rPr lang="cs-CZ" dirty="0" smtClean="0"/>
              <a:t>Single </a:t>
            </a:r>
            <a:r>
              <a:rPr lang="cs-CZ" dirty="0" err="1" smtClean="0"/>
              <a:t>Density</a:t>
            </a:r>
            <a:r>
              <a:rPr lang="cs-CZ" dirty="0" smtClean="0"/>
              <a:t>, Double </a:t>
            </a:r>
            <a:r>
              <a:rPr lang="cs-CZ" dirty="0" err="1" smtClean="0"/>
              <a:t>Density</a:t>
            </a:r>
            <a:endParaRPr lang="cs-CZ" dirty="0" smtClean="0"/>
          </a:p>
          <a:p>
            <a:pPr lvl="1"/>
            <a:r>
              <a:rPr lang="cs-CZ" dirty="0" smtClean="0"/>
              <a:t>3,5 – 720 KB, 1,44 MB</a:t>
            </a:r>
          </a:p>
          <a:p>
            <a:r>
              <a:rPr lang="cs-CZ" dirty="0" smtClean="0"/>
              <a:t>Rychlost otáčení – 300 – 360 otáček/sec</a:t>
            </a:r>
          </a:p>
          <a:p>
            <a:r>
              <a:rPr lang="cs-CZ" dirty="0" smtClean="0"/>
              <a:t>Ochrana proti záznamu </a:t>
            </a:r>
          </a:p>
          <a:p>
            <a:pPr lvl="1"/>
            <a:r>
              <a:rPr lang="cs-CZ" dirty="0" smtClean="0"/>
              <a:t>5,25 – přelepením otvoru zakážeme zápis</a:t>
            </a:r>
          </a:p>
          <a:p>
            <a:pPr lvl="1"/>
            <a:r>
              <a:rPr lang="cs-CZ" dirty="0" smtClean="0"/>
              <a:t>3,5 – otevřením okénka zakážeme zápis </a:t>
            </a:r>
            <a:endParaRPr lang="cs-CZ"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Diskety</a:t>
            </a:r>
            <a:endParaRPr lang="cs-CZ" dirty="0"/>
          </a:p>
        </p:txBody>
      </p:sp>
      <p:sp>
        <p:nvSpPr>
          <p:cNvPr id="3" name="Zástupný symbol pro obsah 2"/>
          <p:cNvSpPr>
            <a:spLocks noGrp="1"/>
          </p:cNvSpPr>
          <p:nvPr>
            <p:ph idx="1"/>
          </p:nvPr>
        </p:nvSpPr>
        <p:spPr/>
        <p:txBody>
          <a:bodyPr/>
          <a:lstStyle/>
          <a:p>
            <a:endParaRPr lang="cs-CZ" dirty="0"/>
          </a:p>
        </p:txBody>
      </p:sp>
      <p:pic>
        <p:nvPicPr>
          <p:cNvPr id="4" name="Obrázek 3" descr="http://zsprazska.oknet.cz/navody/arch_PC/PICTURES/FLOPPY/DISK52.JPG"/>
          <p:cNvPicPr/>
          <p:nvPr/>
        </p:nvPicPr>
        <p:blipFill>
          <a:blip r:embed="rId2" cstate="print"/>
          <a:srcRect/>
          <a:stretch>
            <a:fillRect/>
          </a:stretch>
        </p:blipFill>
        <p:spPr bwMode="auto">
          <a:xfrm>
            <a:off x="928662" y="2428868"/>
            <a:ext cx="3643338" cy="2728324"/>
          </a:xfrm>
          <a:prstGeom prst="rect">
            <a:avLst/>
          </a:prstGeom>
          <a:noFill/>
          <a:ln w="9525">
            <a:noFill/>
            <a:miter lim="800000"/>
            <a:headEnd/>
            <a:tailEnd/>
          </a:ln>
        </p:spPr>
      </p:pic>
      <p:pic>
        <p:nvPicPr>
          <p:cNvPr id="5" name="Obrázek 4" descr="http://zsprazska.oknet.cz/navody/arch_PC/PICTURES/FLOPPY/DISK35.JPG"/>
          <p:cNvPicPr/>
          <p:nvPr/>
        </p:nvPicPr>
        <p:blipFill>
          <a:blip r:embed="rId3" cstate="print"/>
          <a:srcRect/>
          <a:stretch>
            <a:fillRect/>
          </a:stretch>
        </p:blipFill>
        <p:spPr bwMode="auto">
          <a:xfrm>
            <a:off x="5148064" y="2276872"/>
            <a:ext cx="2831207" cy="288032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CD</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Povrch CD je opatřen kovovou reflexní vrstvou – odráží světlo dopadajícího laserového paprsku do snímací hlavy. Informace je zaznamenána tak, že jsou vytvořeny prohlubně, které zmenšují intenzitu odraženého světla.</a:t>
            </a:r>
          </a:p>
          <a:p>
            <a:r>
              <a:rPr lang="cs-CZ" dirty="0" smtClean="0"/>
              <a:t>Průměr 12 cm</a:t>
            </a:r>
          </a:p>
          <a:p>
            <a:r>
              <a:rPr lang="cs-CZ" dirty="0" smtClean="0"/>
              <a:t>Kapacita 750 MB</a:t>
            </a:r>
          </a:p>
          <a:p>
            <a:r>
              <a:rPr lang="cs-CZ" dirty="0" smtClean="0"/>
              <a:t>Souborový systém ISO 9660</a:t>
            </a:r>
            <a:endParaRPr lang="cs-CZ"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285728"/>
            <a:ext cx="8229600" cy="1143000"/>
          </a:xfrm>
        </p:spPr>
        <p:txBody>
          <a:bodyPr/>
          <a:lstStyle/>
          <a:p>
            <a:r>
              <a:rPr lang="cs-CZ" smtClean="0"/>
              <a:t>CD</a:t>
            </a:r>
            <a:endParaRPr lang="cs-CZ" dirty="0"/>
          </a:p>
        </p:txBody>
      </p:sp>
      <p:sp>
        <p:nvSpPr>
          <p:cNvPr id="3" name="Zástupný symbol pro obsah 2"/>
          <p:cNvSpPr>
            <a:spLocks noGrp="1"/>
          </p:cNvSpPr>
          <p:nvPr>
            <p:ph idx="1"/>
          </p:nvPr>
        </p:nvSpPr>
        <p:spPr/>
        <p:txBody>
          <a:bodyPr/>
          <a:lstStyle/>
          <a:p>
            <a:endParaRPr lang="cs-CZ" dirty="0"/>
          </a:p>
        </p:txBody>
      </p:sp>
      <p:grpSp>
        <p:nvGrpSpPr>
          <p:cNvPr id="4" name="Group 26"/>
          <p:cNvGrpSpPr>
            <a:grpSpLocks/>
          </p:cNvGrpSpPr>
          <p:nvPr/>
        </p:nvGrpSpPr>
        <p:grpSpPr bwMode="auto">
          <a:xfrm>
            <a:off x="642910" y="2285992"/>
            <a:ext cx="3857652" cy="3429024"/>
            <a:chOff x="1418" y="7372"/>
            <a:chExt cx="5102" cy="3441"/>
          </a:xfrm>
        </p:grpSpPr>
        <p:sp>
          <p:nvSpPr>
            <p:cNvPr id="2075" name="Line 27"/>
            <p:cNvSpPr>
              <a:spLocks noChangeAspect="1" noChangeShapeType="1"/>
            </p:cNvSpPr>
            <p:nvPr/>
          </p:nvSpPr>
          <p:spPr bwMode="auto">
            <a:xfrm>
              <a:off x="1695" y="7570"/>
              <a:ext cx="110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76" name="Rectangle 28" descr="Světlý šikmo nahoru"/>
            <p:cNvSpPr>
              <a:spLocks noChangeAspect="1" noChangeArrowheads="1"/>
            </p:cNvSpPr>
            <p:nvPr/>
          </p:nvSpPr>
          <p:spPr bwMode="auto">
            <a:xfrm>
              <a:off x="1694" y="7504"/>
              <a:ext cx="1108" cy="61"/>
            </a:xfrm>
            <a:prstGeom prst="rect">
              <a:avLst/>
            </a:prstGeom>
            <a:blipFill dpi="0" rotWithShape="0">
              <a:blip r:embed="rId2" cstate="print"/>
              <a:srcRect/>
              <a:tile tx="0" ty="0" sx="100000" sy="100000" flip="none" algn="tl"/>
            </a:blipFill>
            <a:ln w="6350">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77" name="Oval 29" descr="Tráva"/>
            <p:cNvSpPr>
              <a:spLocks noChangeAspect="1" noChangeArrowheads="1"/>
            </p:cNvSpPr>
            <p:nvPr/>
          </p:nvSpPr>
          <p:spPr bwMode="auto">
            <a:xfrm>
              <a:off x="1936" y="7917"/>
              <a:ext cx="620" cy="129"/>
            </a:xfrm>
            <a:prstGeom prst="ellipse">
              <a:avLst/>
            </a:prstGeom>
            <a:blipFill dpi="0" rotWithShape="0">
              <a:blip r:embed="rId3" cstate="print"/>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78" name="Oval 30"/>
            <p:cNvSpPr>
              <a:spLocks noChangeAspect="1" noChangeArrowheads="1"/>
            </p:cNvSpPr>
            <p:nvPr/>
          </p:nvSpPr>
          <p:spPr bwMode="auto">
            <a:xfrm>
              <a:off x="1936" y="8319"/>
              <a:ext cx="620" cy="128"/>
            </a:xfrm>
            <a:prstGeom prst="ellipse">
              <a:avLst/>
            </a:prstGeom>
            <a:solidFill>
              <a:srgbClr val="CC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79" name="Rectangle 31"/>
            <p:cNvSpPr>
              <a:spLocks noChangeAspect="1" noChangeArrowheads="1"/>
            </p:cNvSpPr>
            <p:nvPr/>
          </p:nvSpPr>
          <p:spPr bwMode="auto">
            <a:xfrm>
              <a:off x="1930" y="8686"/>
              <a:ext cx="631" cy="537"/>
            </a:xfrm>
            <a:prstGeom prst="rect">
              <a:avLst/>
            </a:prstGeom>
            <a:solidFill>
              <a:srgbClr val="CC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80" name="Line 32"/>
            <p:cNvSpPr>
              <a:spLocks noChangeAspect="1" noChangeShapeType="1"/>
            </p:cNvSpPr>
            <p:nvPr/>
          </p:nvSpPr>
          <p:spPr bwMode="auto">
            <a:xfrm>
              <a:off x="2131" y="9993"/>
              <a:ext cx="24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81" name="AutoShape 33"/>
            <p:cNvSpPr>
              <a:spLocks noChangeAspect="1" noChangeArrowheads="1"/>
            </p:cNvSpPr>
            <p:nvPr/>
          </p:nvSpPr>
          <p:spPr bwMode="auto">
            <a:xfrm rot="-5400000">
              <a:off x="2204" y="9834"/>
              <a:ext cx="90" cy="117"/>
            </a:xfrm>
            <a:prstGeom prst="flowChartDelay">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82" name="Rectangle 34"/>
            <p:cNvSpPr>
              <a:spLocks noChangeAspect="1" noChangeArrowheads="1"/>
            </p:cNvSpPr>
            <p:nvPr/>
          </p:nvSpPr>
          <p:spPr bwMode="auto">
            <a:xfrm>
              <a:off x="2180" y="9913"/>
              <a:ext cx="117" cy="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83" name="Line 35"/>
            <p:cNvSpPr>
              <a:spLocks noChangeAspect="1" noChangeShapeType="1"/>
            </p:cNvSpPr>
            <p:nvPr/>
          </p:nvSpPr>
          <p:spPr bwMode="auto">
            <a:xfrm>
              <a:off x="1930" y="8689"/>
              <a:ext cx="631" cy="5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84" name="Line 36"/>
            <p:cNvSpPr>
              <a:spLocks noChangeAspect="1" noChangeShapeType="1"/>
            </p:cNvSpPr>
            <p:nvPr/>
          </p:nvSpPr>
          <p:spPr bwMode="auto">
            <a:xfrm>
              <a:off x="2248" y="7431"/>
              <a:ext cx="0" cy="2671"/>
            </a:xfrm>
            <a:prstGeom prst="line">
              <a:avLst/>
            </a:prstGeom>
            <a:noFill/>
            <a:ln w="317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2085" name="Line 37"/>
            <p:cNvSpPr>
              <a:spLocks noChangeAspect="1" noChangeShapeType="1"/>
            </p:cNvSpPr>
            <p:nvPr/>
          </p:nvSpPr>
          <p:spPr bwMode="auto">
            <a:xfrm>
              <a:off x="1935" y="8381"/>
              <a:ext cx="313" cy="1465"/>
            </a:xfrm>
            <a:prstGeom prst="lin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86" name="Line 38"/>
            <p:cNvSpPr>
              <a:spLocks noChangeAspect="1" noChangeShapeType="1"/>
            </p:cNvSpPr>
            <p:nvPr/>
          </p:nvSpPr>
          <p:spPr bwMode="auto">
            <a:xfrm flipH="1">
              <a:off x="2248" y="8381"/>
              <a:ext cx="307" cy="1471"/>
            </a:xfrm>
            <a:prstGeom prst="lin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87" name="Line 39"/>
            <p:cNvSpPr>
              <a:spLocks noChangeAspect="1" noChangeShapeType="1"/>
            </p:cNvSpPr>
            <p:nvPr/>
          </p:nvSpPr>
          <p:spPr bwMode="auto">
            <a:xfrm>
              <a:off x="2555" y="7990"/>
              <a:ext cx="0" cy="408"/>
            </a:xfrm>
            <a:prstGeom prst="lin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88" name="Line 40"/>
            <p:cNvSpPr>
              <a:spLocks noChangeAspect="1" noChangeShapeType="1"/>
            </p:cNvSpPr>
            <p:nvPr/>
          </p:nvSpPr>
          <p:spPr bwMode="auto">
            <a:xfrm flipH="1">
              <a:off x="1941" y="7571"/>
              <a:ext cx="307" cy="408"/>
            </a:xfrm>
            <a:prstGeom prst="lin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89" name="Line 41"/>
            <p:cNvSpPr>
              <a:spLocks noChangeAspect="1" noChangeShapeType="1"/>
            </p:cNvSpPr>
            <p:nvPr/>
          </p:nvSpPr>
          <p:spPr bwMode="auto">
            <a:xfrm>
              <a:off x="2248" y="7571"/>
              <a:ext cx="307" cy="419"/>
            </a:xfrm>
            <a:prstGeom prst="lin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90" name="Rectangle 42"/>
            <p:cNvSpPr>
              <a:spLocks noChangeAspect="1" noChangeArrowheads="1"/>
            </p:cNvSpPr>
            <p:nvPr/>
          </p:nvSpPr>
          <p:spPr bwMode="auto">
            <a:xfrm>
              <a:off x="2831" y="8862"/>
              <a:ext cx="167" cy="30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91" name="Line 43"/>
            <p:cNvSpPr>
              <a:spLocks noChangeAspect="1" noChangeShapeType="1"/>
            </p:cNvSpPr>
            <p:nvPr/>
          </p:nvSpPr>
          <p:spPr bwMode="auto">
            <a:xfrm>
              <a:off x="3004" y="8800"/>
              <a:ext cx="0" cy="42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92" name="Line 44"/>
            <p:cNvSpPr>
              <a:spLocks noChangeAspect="1" noChangeShapeType="1"/>
            </p:cNvSpPr>
            <p:nvPr/>
          </p:nvSpPr>
          <p:spPr bwMode="auto">
            <a:xfrm flipV="1">
              <a:off x="2405" y="8996"/>
              <a:ext cx="424" cy="101"/>
            </a:xfrm>
            <a:prstGeom prst="lin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93" name="Line 45"/>
            <p:cNvSpPr>
              <a:spLocks noChangeAspect="1" noChangeShapeType="1"/>
            </p:cNvSpPr>
            <p:nvPr/>
          </p:nvSpPr>
          <p:spPr bwMode="auto">
            <a:xfrm flipH="1" flipV="1">
              <a:off x="2008" y="8761"/>
              <a:ext cx="821" cy="235"/>
            </a:xfrm>
            <a:prstGeom prst="lin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94" name="Line 46"/>
            <p:cNvSpPr>
              <a:spLocks noChangeAspect="1" noChangeShapeType="1"/>
            </p:cNvSpPr>
            <p:nvPr/>
          </p:nvSpPr>
          <p:spPr bwMode="auto">
            <a:xfrm>
              <a:off x="1932" y="7990"/>
              <a:ext cx="0" cy="408"/>
            </a:xfrm>
            <a:prstGeom prst="lin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095" name="AutoShape 47"/>
            <p:cNvSpPr>
              <a:spLocks/>
            </p:cNvSpPr>
            <p:nvPr/>
          </p:nvSpPr>
          <p:spPr bwMode="auto">
            <a:xfrm>
              <a:off x="3571" y="7638"/>
              <a:ext cx="2126" cy="283"/>
            </a:xfrm>
            <a:prstGeom prst="borderCallout2">
              <a:avLst>
                <a:gd name="adj1" fmla="val 63606"/>
                <a:gd name="adj2" fmla="val -5644"/>
                <a:gd name="adj3" fmla="val 63606"/>
                <a:gd name="adj4" fmla="val -12417"/>
                <a:gd name="adj5" fmla="val -30389"/>
                <a:gd name="adj6" fmla="val -46380"/>
              </a:avLst>
            </a:prstGeom>
            <a:noFill/>
            <a:ln w="3175">
              <a:solidFill>
                <a:srgbClr val="0000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CD</a:t>
              </a:r>
              <a:endParaRPr kumimoji="0" lang="cs-CZ" sz="1800" b="0" i="0" u="none" strike="noStrike" cap="none" normalizeH="0" baseline="0" smtClean="0">
                <a:ln>
                  <a:noFill/>
                </a:ln>
                <a:solidFill>
                  <a:schemeClr val="tx1"/>
                </a:solidFill>
                <a:effectLst/>
                <a:latin typeface="Arial" pitchFamily="34" charset="0"/>
              </a:endParaRPr>
            </a:p>
          </p:txBody>
        </p:sp>
        <p:sp>
          <p:nvSpPr>
            <p:cNvPr id="2096" name="AutoShape 48"/>
            <p:cNvSpPr>
              <a:spLocks/>
            </p:cNvSpPr>
            <p:nvPr/>
          </p:nvSpPr>
          <p:spPr bwMode="auto">
            <a:xfrm>
              <a:off x="3571" y="8063"/>
              <a:ext cx="2126" cy="283"/>
            </a:xfrm>
            <a:prstGeom prst="borderCallout2">
              <a:avLst>
                <a:gd name="adj1" fmla="val 63606"/>
                <a:gd name="adj2" fmla="val -5644"/>
                <a:gd name="adj3" fmla="val 63606"/>
                <a:gd name="adj4" fmla="val -11431"/>
                <a:gd name="adj5" fmla="val -26148"/>
                <a:gd name="adj6" fmla="val -45769"/>
              </a:avLst>
            </a:prstGeom>
            <a:noFill/>
            <a:ln w="3175">
              <a:solidFill>
                <a:srgbClr val="0000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OBJEKTIV</a:t>
              </a:r>
              <a:endParaRPr kumimoji="0" lang="cs-CZ" sz="1800" b="0" i="0" u="none" strike="noStrike" cap="none" normalizeH="0" baseline="0" smtClean="0">
                <a:ln>
                  <a:noFill/>
                </a:ln>
                <a:solidFill>
                  <a:schemeClr val="tx1"/>
                </a:solidFill>
                <a:effectLst/>
                <a:latin typeface="Arial" pitchFamily="34" charset="0"/>
              </a:endParaRPr>
            </a:p>
          </p:txBody>
        </p:sp>
        <p:sp>
          <p:nvSpPr>
            <p:cNvPr id="2097" name="AutoShape 49"/>
            <p:cNvSpPr>
              <a:spLocks/>
            </p:cNvSpPr>
            <p:nvPr/>
          </p:nvSpPr>
          <p:spPr bwMode="auto">
            <a:xfrm>
              <a:off x="3571" y="8476"/>
              <a:ext cx="2126" cy="283"/>
            </a:xfrm>
            <a:prstGeom prst="borderCallout2">
              <a:avLst>
                <a:gd name="adj1" fmla="val 63606"/>
                <a:gd name="adj2" fmla="val -5644"/>
                <a:gd name="adj3" fmla="val 63606"/>
                <a:gd name="adj4" fmla="val -10111"/>
                <a:gd name="adj5" fmla="val -30389"/>
                <a:gd name="adj6" fmla="val -43366"/>
              </a:avLst>
            </a:prstGeom>
            <a:noFill/>
            <a:ln w="3175">
              <a:solidFill>
                <a:srgbClr val="0000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KOLIMÁTOR</a:t>
              </a:r>
              <a:endParaRPr kumimoji="0" lang="cs-CZ" sz="1800" b="0" i="0" u="none" strike="noStrike" cap="none" normalizeH="0" baseline="0" smtClean="0">
                <a:ln>
                  <a:noFill/>
                </a:ln>
                <a:solidFill>
                  <a:schemeClr val="tx1"/>
                </a:solidFill>
                <a:effectLst/>
                <a:latin typeface="Arial" pitchFamily="34" charset="0"/>
              </a:endParaRPr>
            </a:p>
          </p:txBody>
        </p:sp>
        <p:sp>
          <p:nvSpPr>
            <p:cNvPr id="2098" name="AutoShape 50"/>
            <p:cNvSpPr>
              <a:spLocks/>
            </p:cNvSpPr>
            <p:nvPr/>
          </p:nvSpPr>
          <p:spPr bwMode="auto">
            <a:xfrm>
              <a:off x="3571" y="8876"/>
              <a:ext cx="2126" cy="283"/>
            </a:xfrm>
            <a:prstGeom prst="borderCallout2">
              <a:avLst>
                <a:gd name="adj1" fmla="val 63606"/>
                <a:gd name="adj2" fmla="val -5644"/>
                <a:gd name="adj3" fmla="val 63606"/>
                <a:gd name="adj4" fmla="val -8514"/>
                <a:gd name="adj5" fmla="val 46644"/>
                <a:gd name="adj6" fmla="val -23426"/>
              </a:avLst>
            </a:prstGeom>
            <a:noFill/>
            <a:ln w="3175">
              <a:solidFill>
                <a:srgbClr val="0000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DETEKTOR</a:t>
              </a:r>
              <a:endParaRPr kumimoji="0" lang="cs-CZ" sz="1800" b="0" i="0" u="none" strike="noStrike" cap="none" normalizeH="0" baseline="0" smtClean="0">
                <a:ln>
                  <a:noFill/>
                </a:ln>
                <a:solidFill>
                  <a:schemeClr val="tx1"/>
                </a:solidFill>
                <a:effectLst/>
                <a:latin typeface="Arial" pitchFamily="34" charset="0"/>
              </a:endParaRPr>
            </a:p>
          </p:txBody>
        </p:sp>
        <p:sp>
          <p:nvSpPr>
            <p:cNvPr id="2099" name="AutoShape 51"/>
            <p:cNvSpPr>
              <a:spLocks/>
            </p:cNvSpPr>
            <p:nvPr/>
          </p:nvSpPr>
          <p:spPr bwMode="auto">
            <a:xfrm>
              <a:off x="3571" y="9289"/>
              <a:ext cx="2126" cy="283"/>
            </a:xfrm>
            <a:prstGeom prst="borderCallout2">
              <a:avLst>
                <a:gd name="adj1" fmla="val 63606"/>
                <a:gd name="adj2" fmla="val -5644"/>
                <a:gd name="adj3" fmla="val 63606"/>
                <a:gd name="adj4" fmla="val -11852"/>
                <a:gd name="adj5" fmla="val -16963"/>
                <a:gd name="adj6" fmla="val -46380"/>
              </a:avLst>
            </a:prstGeom>
            <a:noFill/>
            <a:ln w="3175">
              <a:solidFill>
                <a:srgbClr val="0000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DĚLICÍ KOSTKA</a:t>
              </a:r>
              <a:endParaRPr kumimoji="0" lang="cs-CZ" sz="1800" b="0" i="0" u="none" strike="noStrike" cap="none" normalizeH="0" baseline="0" smtClean="0">
                <a:ln>
                  <a:noFill/>
                </a:ln>
                <a:solidFill>
                  <a:schemeClr val="tx1"/>
                </a:solidFill>
                <a:effectLst/>
                <a:latin typeface="Arial" pitchFamily="34" charset="0"/>
              </a:endParaRPr>
            </a:p>
          </p:txBody>
        </p:sp>
        <p:sp>
          <p:nvSpPr>
            <p:cNvPr id="2100" name="AutoShape 52"/>
            <p:cNvSpPr>
              <a:spLocks/>
            </p:cNvSpPr>
            <p:nvPr/>
          </p:nvSpPr>
          <p:spPr bwMode="auto">
            <a:xfrm>
              <a:off x="3571" y="9689"/>
              <a:ext cx="2126" cy="283"/>
            </a:xfrm>
            <a:prstGeom prst="borderCallout2">
              <a:avLst>
                <a:gd name="adj1" fmla="val 63606"/>
                <a:gd name="adj2" fmla="val -5644"/>
                <a:gd name="adj3" fmla="val 63606"/>
                <a:gd name="adj4" fmla="val -13074"/>
                <a:gd name="adj5" fmla="val 83037"/>
                <a:gd name="adj6" fmla="val -57245"/>
              </a:avLst>
            </a:prstGeom>
            <a:noFill/>
            <a:ln w="3175">
              <a:solidFill>
                <a:srgbClr val="0000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POLOVODIČ.  LASER</a:t>
              </a:r>
              <a:endParaRPr kumimoji="0" lang="cs-CZ" sz="1800" b="0" i="0" u="none" strike="noStrike" cap="none" normalizeH="0" baseline="0" smtClean="0">
                <a:ln>
                  <a:noFill/>
                </a:ln>
                <a:solidFill>
                  <a:schemeClr val="tx1"/>
                </a:solidFill>
                <a:effectLst/>
                <a:latin typeface="Arial" pitchFamily="34" charset="0"/>
              </a:endParaRPr>
            </a:p>
          </p:txBody>
        </p:sp>
        <p:sp>
          <p:nvSpPr>
            <p:cNvPr id="2101" name="Line 53"/>
            <p:cNvSpPr>
              <a:spLocks noChangeShapeType="1"/>
            </p:cNvSpPr>
            <p:nvPr/>
          </p:nvSpPr>
          <p:spPr bwMode="auto">
            <a:xfrm>
              <a:off x="1890" y="8383"/>
              <a:ext cx="720"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102" name="AutoShape 54"/>
            <p:cNvSpPr>
              <a:spLocks noChangeArrowheads="1"/>
            </p:cNvSpPr>
            <p:nvPr/>
          </p:nvSpPr>
          <p:spPr bwMode="auto">
            <a:xfrm>
              <a:off x="1418" y="7372"/>
              <a:ext cx="5102" cy="2835"/>
            </a:xfrm>
            <a:prstGeom prst="roundRect">
              <a:avLst>
                <a:gd name="adj" fmla="val 5981"/>
              </a:avLst>
            </a:prstGeom>
            <a:noFill/>
            <a:ln w="9525">
              <a:solidFill>
                <a:srgbClr val="969696"/>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103" name="Text Box 55"/>
            <p:cNvSpPr txBox="1">
              <a:spLocks noChangeArrowheads="1"/>
            </p:cNvSpPr>
            <p:nvPr/>
          </p:nvSpPr>
          <p:spPr bwMode="auto">
            <a:xfrm>
              <a:off x="1418" y="10246"/>
              <a:ext cx="5102" cy="567"/>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1000"/>
                </a:spcAft>
                <a:buClrTx/>
                <a:buSzTx/>
                <a:buFontTx/>
                <a:buNone/>
                <a:tabLst/>
              </a:pPr>
              <a:r>
                <a:rPr kumimoji="0" lang="cs-CZ" sz="1000" b="0" i="0" u="none" strike="noStrike" cap="none" normalizeH="0" baseline="0" smtClean="0">
                  <a:ln>
                    <a:noFill/>
                  </a:ln>
                  <a:solidFill>
                    <a:srgbClr val="FF00FF"/>
                  </a:solidFill>
                  <a:effectLst/>
                  <a:latin typeface="Calibri" pitchFamily="34" charset="0"/>
                </a:rPr>
                <a:t>Obr. 4.4: Princip optické snímací hlavy</a:t>
              </a:r>
              <a:endParaRPr kumimoji="0" lang="cs-CZ" sz="1800" b="0" i="0" u="none" strike="noStrike" cap="none" normalizeH="0" baseline="0" smtClean="0">
                <a:ln>
                  <a:noFill/>
                </a:ln>
                <a:solidFill>
                  <a:schemeClr val="tx1"/>
                </a:solidFill>
                <a:effectLst/>
                <a:latin typeface="Arial" pitchFamily="34" charset="0"/>
              </a:endParaRPr>
            </a:p>
          </p:txBody>
        </p:sp>
      </p:grpSp>
      <p:grpSp>
        <p:nvGrpSpPr>
          <p:cNvPr id="5" name="Group 56"/>
          <p:cNvGrpSpPr>
            <a:grpSpLocks/>
          </p:cNvGrpSpPr>
          <p:nvPr/>
        </p:nvGrpSpPr>
        <p:grpSpPr bwMode="auto">
          <a:xfrm>
            <a:off x="5143504" y="1571612"/>
            <a:ext cx="3067050" cy="2344738"/>
            <a:chOff x="2263" y="1360"/>
            <a:chExt cx="4829" cy="3693"/>
          </a:xfrm>
        </p:grpSpPr>
        <p:grpSp>
          <p:nvGrpSpPr>
            <p:cNvPr id="6" name="Group 57"/>
            <p:cNvGrpSpPr>
              <a:grpSpLocks/>
            </p:cNvGrpSpPr>
            <p:nvPr/>
          </p:nvGrpSpPr>
          <p:grpSpPr bwMode="auto">
            <a:xfrm>
              <a:off x="2263" y="1360"/>
              <a:ext cx="4819" cy="3118"/>
              <a:chOff x="2263" y="1363"/>
              <a:chExt cx="4819" cy="3118"/>
            </a:xfrm>
          </p:grpSpPr>
          <p:sp>
            <p:nvSpPr>
              <p:cNvPr id="2106" name="Rectangle 58"/>
              <p:cNvSpPr>
                <a:spLocks noChangeArrowheads="1"/>
              </p:cNvSpPr>
              <p:nvPr/>
            </p:nvSpPr>
            <p:spPr bwMode="auto">
              <a:xfrm>
                <a:off x="2777" y="2649"/>
                <a:ext cx="3986" cy="77"/>
              </a:xfrm>
              <a:prstGeom prst="rect">
                <a:avLst/>
              </a:prstGeom>
              <a:solidFill>
                <a:srgbClr val="CC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107" name="Rectangle 59" descr="Novinový papír"/>
              <p:cNvSpPr>
                <a:spLocks noChangeArrowheads="1"/>
              </p:cNvSpPr>
              <p:nvPr/>
            </p:nvSpPr>
            <p:spPr bwMode="auto">
              <a:xfrm>
                <a:off x="2777" y="2520"/>
                <a:ext cx="3986" cy="129"/>
              </a:xfrm>
              <a:prstGeom prst="rect">
                <a:avLst/>
              </a:prstGeom>
              <a:blipFill dpi="0" rotWithShape="0">
                <a:blip r:embed="rId4"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108" name="Freeform 60"/>
              <p:cNvSpPr>
                <a:spLocks/>
              </p:cNvSpPr>
              <p:nvPr/>
            </p:nvSpPr>
            <p:spPr bwMode="auto">
              <a:xfrm>
                <a:off x="2777" y="2314"/>
                <a:ext cx="1723" cy="206"/>
              </a:xfrm>
              <a:custGeom>
                <a:avLst/>
                <a:gdLst/>
                <a:ahLst/>
                <a:cxnLst>
                  <a:cxn ang="0">
                    <a:pos x="1723" y="206"/>
                  </a:cxn>
                  <a:cxn ang="0">
                    <a:pos x="0" y="206"/>
                  </a:cxn>
                  <a:cxn ang="0">
                    <a:pos x="0" y="129"/>
                  </a:cxn>
                  <a:cxn ang="0">
                    <a:pos x="1247" y="129"/>
                  </a:cxn>
                  <a:cxn ang="0">
                    <a:pos x="1363" y="39"/>
                  </a:cxn>
                  <a:cxn ang="0">
                    <a:pos x="1479" y="0"/>
                  </a:cxn>
                  <a:cxn ang="0">
                    <a:pos x="1607" y="65"/>
                  </a:cxn>
                  <a:cxn ang="0">
                    <a:pos x="1723" y="206"/>
                  </a:cxn>
                </a:cxnLst>
                <a:rect l="0" t="0" r="r" b="b"/>
                <a:pathLst>
                  <a:path w="1723" h="206">
                    <a:moveTo>
                      <a:pt x="1723" y="206"/>
                    </a:moveTo>
                    <a:lnTo>
                      <a:pt x="0" y="206"/>
                    </a:lnTo>
                    <a:lnTo>
                      <a:pt x="0" y="129"/>
                    </a:lnTo>
                    <a:lnTo>
                      <a:pt x="1247" y="129"/>
                    </a:lnTo>
                    <a:lnTo>
                      <a:pt x="1363" y="39"/>
                    </a:lnTo>
                    <a:lnTo>
                      <a:pt x="1479" y="0"/>
                    </a:lnTo>
                    <a:lnTo>
                      <a:pt x="1607" y="65"/>
                    </a:lnTo>
                    <a:lnTo>
                      <a:pt x="1723" y="206"/>
                    </a:lnTo>
                    <a:close/>
                  </a:path>
                </a:pathLst>
              </a:custGeom>
              <a:solidFill>
                <a:srgbClr val="00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109" name="Freeform 61"/>
              <p:cNvSpPr>
                <a:spLocks/>
              </p:cNvSpPr>
              <p:nvPr/>
            </p:nvSpPr>
            <p:spPr bwMode="auto">
              <a:xfrm flipH="1">
                <a:off x="5026" y="2315"/>
                <a:ext cx="1736" cy="206"/>
              </a:xfrm>
              <a:custGeom>
                <a:avLst/>
                <a:gdLst/>
                <a:ahLst/>
                <a:cxnLst>
                  <a:cxn ang="0">
                    <a:pos x="1723" y="206"/>
                  </a:cxn>
                  <a:cxn ang="0">
                    <a:pos x="0" y="206"/>
                  </a:cxn>
                  <a:cxn ang="0">
                    <a:pos x="0" y="129"/>
                  </a:cxn>
                  <a:cxn ang="0">
                    <a:pos x="1247" y="129"/>
                  </a:cxn>
                  <a:cxn ang="0">
                    <a:pos x="1363" y="39"/>
                  </a:cxn>
                  <a:cxn ang="0">
                    <a:pos x="1479" y="0"/>
                  </a:cxn>
                  <a:cxn ang="0">
                    <a:pos x="1607" y="65"/>
                  </a:cxn>
                  <a:cxn ang="0">
                    <a:pos x="1723" y="206"/>
                  </a:cxn>
                </a:cxnLst>
                <a:rect l="0" t="0" r="r" b="b"/>
                <a:pathLst>
                  <a:path w="1723" h="206">
                    <a:moveTo>
                      <a:pt x="1723" y="206"/>
                    </a:moveTo>
                    <a:lnTo>
                      <a:pt x="0" y="206"/>
                    </a:lnTo>
                    <a:lnTo>
                      <a:pt x="0" y="129"/>
                    </a:lnTo>
                    <a:lnTo>
                      <a:pt x="1247" y="129"/>
                    </a:lnTo>
                    <a:lnTo>
                      <a:pt x="1363" y="39"/>
                    </a:lnTo>
                    <a:lnTo>
                      <a:pt x="1479" y="0"/>
                    </a:lnTo>
                    <a:lnTo>
                      <a:pt x="1607" y="65"/>
                    </a:lnTo>
                    <a:lnTo>
                      <a:pt x="1723" y="206"/>
                    </a:lnTo>
                    <a:close/>
                  </a:path>
                </a:pathLst>
              </a:custGeom>
              <a:solidFill>
                <a:srgbClr val="00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110" name="Rectangle 62" descr="Světlý šikmo nahoru"/>
              <p:cNvSpPr>
                <a:spLocks noChangeArrowheads="1"/>
              </p:cNvSpPr>
              <p:nvPr/>
            </p:nvSpPr>
            <p:spPr bwMode="auto">
              <a:xfrm>
                <a:off x="2777" y="2726"/>
                <a:ext cx="3986" cy="154"/>
              </a:xfrm>
              <a:prstGeom prst="rect">
                <a:avLst/>
              </a:prstGeom>
              <a:blipFill dpi="0" rotWithShape="0">
                <a:blip r:embed="rId2"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111" name="Line 63"/>
              <p:cNvSpPr>
                <a:spLocks noChangeShapeType="1"/>
              </p:cNvSpPr>
              <p:nvPr/>
            </p:nvSpPr>
            <p:spPr bwMode="auto">
              <a:xfrm flipV="1">
                <a:off x="3459" y="2070"/>
                <a:ext cx="0" cy="373"/>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s-CZ"/>
              </a:p>
            </p:txBody>
          </p:sp>
          <p:sp>
            <p:nvSpPr>
              <p:cNvPr id="2112" name="Line 64"/>
              <p:cNvSpPr>
                <a:spLocks noChangeShapeType="1"/>
              </p:cNvSpPr>
              <p:nvPr/>
            </p:nvSpPr>
            <p:spPr bwMode="auto">
              <a:xfrm flipV="1">
                <a:off x="4771" y="1749"/>
                <a:ext cx="0" cy="8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s-CZ"/>
              </a:p>
            </p:txBody>
          </p:sp>
          <p:sp>
            <p:nvSpPr>
              <p:cNvPr id="2113" name="Freeform 65"/>
              <p:cNvSpPr>
                <a:spLocks/>
              </p:cNvSpPr>
              <p:nvPr/>
            </p:nvSpPr>
            <p:spPr bwMode="auto">
              <a:xfrm>
                <a:off x="2738" y="2443"/>
                <a:ext cx="28" cy="463"/>
              </a:xfrm>
              <a:custGeom>
                <a:avLst/>
                <a:gdLst/>
                <a:ahLst/>
                <a:cxnLst>
                  <a:cxn ang="0">
                    <a:pos x="0" y="0"/>
                  </a:cxn>
                  <a:cxn ang="0">
                    <a:pos x="26" y="38"/>
                  </a:cxn>
                  <a:cxn ang="0">
                    <a:pos x="13" y="77"/>
                  </a:cxn>
                  <a:cxn ang="0">
                    <a:pos x="26" y="116"/>
                  </a:cxn>
                  <a:cxn ang="0">
                    <a:pos x="13" y="218"/>
                  </a:cxn>
                  <a:cxn ang="0">
                    <a:pos x="26" y="270"/>
                  </a:cxn>
                  <a:cxn ang="0">
                    <a:pos x="13" y="463"/>
                  </a:cxn>
                </a:cxnLst>
                <a:rect l="0" t="0" r="r" b="b"/>
                <a:pathLst>
                  <a:path w="28" h="463">
                    <a:moveTo>
                      <a:pt x="0" y="0"/>
                    </a:moveTo>
                    <a:cubicBezTo>
                      <a:pt x="9" y="13"/>
                      <a:pt x="23" y="23"/>
                      <a:pt x="26" y="38"/>
                    </a:cubicBezTo>
                    <a:cubicBezTo>
                      <a:pt x="28" y="52"/>
                      <a:pt x="13" y="63"/>
                      <a:pt x="13" y="77"/>
                    </a:cubicBezTo>
                    <a:cubicBezTo>
                      <a:pt x="13" y="91"/>
                      <a:pt x="22" y="103"/>
                      <a:pt x="26" y="116"/>
                    </a:cubicBezTo>
                    <a:cubicBezTo>
                      <a:pt x="22" y="150"/>
                      <a:pt x="13" y="184"/>
                      <a:pt x="13" y="218"/>
                    </a:cubicBezTo>
                    <a:cubicBezTo>
                      <a:pt x="13" y="236"/>
                      <a:pt x="26" y="252"/>
                      <a:pt x="26" y="270"/>
                    </a:cubicBezTo>
                    <a:cubicBezTo>
                      <a:pt x="26" y="334"/>
                      <a:pt x="13" y="399"/>
                      <a:pt x="13" y="463"/>
                    </a:cubicBezTo>
                  </a:path>
                </a:pathLst>
              </a:custGeom>
              <a:no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114" name="Freeform 66"/>
              <p:cNvSpPr>
                <a:spLocks/>
              </p:cNvSpPr>
              <p:nvPr/>
            </p:nvSpPr>
            <p:spPr bwMode="auto">
              <a:xfrm>
                <a:off x="6750" y="2443"/>
                <a:ext cx="28" cy="463"/>
              </a:xfrm>
              <a:custGeom>
                <a:avLst/>
                <a:gdLst/>
                <a:ahLst/>
                <a:cxnLst>
                  <a:cxn ang="0">
                    <a:pos x="0" y="0"/>
                  </a:cxn>
                  <a:cxn ang="0">
                    <a:pos x="26" y="38"/>
                  </a:cxn>
                  <a:cxn ang="0">
                    <a:pos x="13" y="77"/>
                  </a:cxn>
                  <a:cxn ang="0">
                    <a:pos x="26" y="116"/>
                  </a:cxn>
                  <a:cxn ang="0">
                    <a:pos x="13" y="218"/>
                  </a:cxn>
                  <a:cxn ang="0">
                    <a:pos x="26" y="270"/>
                  </a:cxn>
                  <a:cxn ang="0">
                    <a:pos x="13" y="463"/>
                  </a:cxn>
                </a:cxnLst>
                <a:rect l="0" t="0" r="r" b="b"/>
                <a:pathLst>
                  <a:path w="28" h="463">
                    <a:moveTo>
                      <a:pt x="0" y="0"/>
                    </a:moveTo>
                    <a:cubicBezTo>
                      <a:pt x="9" y="13"/>
                      <a:pt x="23" y="23"/>
                      <a:pt x="26" y="38"/>
                    </a:cubicBezTo>
                    <a:cubicBezTo>
                      <a:pt x="28" y="52"/>
                      <a:pt x="13" y="63"/>
                      <a:pt x="13" y="77"/>
                    </a:cubicBezTo>
                    <a:cubicBezTo>
                      <a:pt x="13" y="91"/>
                      <a:pt x="22" y="103"/>
                      <a:pt x="26" y="116"/>
                    </a:cubicBezTo>
                    <a:cubicBezTo>
                      <a:pt x="22" y="150"/>
                      <a:pt x="13" y="184"/>
                      <a:pt x="13" y="218"/>
                    </a:cubicBezTo>
                    <a:cubicBezTo>
                      <a:pt x="13" y="236"/>
                      <a:pt x="26" y="252"/>
                      <a:pt x="26" y="270"/>
                    </a:cubicBezTo>
                    <a:cubicBezTo>
                      <a:pt x="26" y="334"/>
                      <a:pt x="13" y="399"/>
                      <a:pt x="13" y="463"/>
                    </a:cubicBezTo>
                  </a:path>
                </a:pathLst>
              </a:custGeom>
              <a:no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115" name="Text Box 67"/>
              <p:cNvSpPr txBox="1">
                <a:spLocks noChangeArrowheads="1"/>
              </p:cNvSpPr>
              <p:nvPr/>
            </p:nvSpPr>
            <p:spPr bwMode="auto">
              <a:xfrm>
                <a:off x="2456" y="3265"/>
                <a:ext cx="2570" cy="2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TENKÁ KOVOVÁ VRSTVA</a:t>
                </a:r>
                <a:endParaRPr kumimoji="0" lang="cs-CZ" sz="1800" b="0" i="0" u="none" strike="noStrike" cap="none" normalizeH="0" baseline="0" smtClean="0">
                  <a:ln>
                    <a:noFill/>
                  </a:ln>
                  <a:solidFill>
                    <a:schemeClr val="tx1"/>
                  </a:solidFill>
                  <a:effectLst/>
                  <a:latin typeface="Arial" pitchFamily="34" charset="0"/>
                </a:endParaRPr>
              </a:p>
            </p:txBody>
          </p:sp>
          <p:sp>
            <p:nvSpPr>
              <p:cNvPr id="2116" name="Text Box 68"/>
              <p:cNvSpPr txBox="1">
                <a:spLocks noChangeArrowheads="1"/>
              </p:cNvSpPr>
              <p:nvPr/>
            </p:nvSpPr>
            <p:spPr bwMode="auto">
              <a:xfrm>
                <a:off x="2430" y="1825"/>
                <a:ext cx="2082" cy="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FF00FF"/>
                    </a:solidFill>
                    <a:effectLst/>
                    <a:latin typeface="Calibri" pitchFamily="34" charset="0"/>
                  </a:rPr>
                  <a:t>NÍZKÁ ODRAZIVOST</a:t>
                </a:r>
                <a:endParaRPr kumimoji="0" lang="cs-CZ" sz="1800" b="0" i="0" u="none" strike="noStrike" cap="none" normalizeH="0" baseline="0" smtClean="0">
                  <a:ln>
                    <a:noFill/>
                  </a:ln>
                  <a:solidFill>
                    <a:schemeClr val="tx1"/>
                  </a:solidFill>
                  <a:effectLst/>
                  <a:latin typeface="Arial" pitchFamily="34" charset="0"/>
                </a:endParaRPr>
              </a:p>
            </p:txBody>
          </p:sp>
          <p:sp>
            <p:nvSpPr>
              <p:cNvPr id="2117" name="Text Box 69"/>
              <p:cNvSpPr txBox="1">
                <a:spLocks noChangeArrowheads="1"/>
              </p:cNvSpPr>
              <p:nvPr/>
            </p:nvSpPr>
            <p:spPr bwMode="auto">
              <a:xfrm>
                <a:off x="3651" y="1504"/>
                <a:ext cx="2250" cy="2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FF00FF"/>
                    </a:solidFill>
                    <a:effectLst/>
                    <a:latin typeface="Calibri" pitchFamily="34" charset="0"/>
                  </a:rPr>
                  <a:t>VYSOKÁ ODRAZIVOST</a:t>
                </a:r>
                <a:endParaRPr kumimoji="0" lang="cs-CZ" sz="1800" b="0" i="0" u="none" strike="noStrike" cap="none" normalizeH="0" baseline="0" smtClean="0">
                  <a:ln>
                    <a:noFill/>
                  </a:ln>
                  <a:solidFill>
                    <a:schemeClr val="tx1"/>
                  </a:solidFill>
                  <a:effectLst/>
                  <a:latin typeface="Arial" pitchFamily="34" charset="0"/>
                </a:endParaRPr>
              </a:p>
            </p:txBody>
          </p:sp>
          <p:sp>
            <p:nvSpPr>
              <p:cNvPr id="2118" name="Text Box 70"/>
              <p:cNvSpPr txBox="1">
                <a:spLocks noChangeArrowheads="1"/>
              </p:cNvSpPr>
              <p:nvPr/>
            </p:nvSpPr>
            <p:spPr bwMode="auto">
              <a:xfrm>
                <a:off x="4462" y="3611"/>
                <a:ext cx="1143"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PODLOŽKA</a:t>
                </a:r>
                <a:endParaRPr kumimoji="0" lang="cs-CZ" sz="1800" b="0" i="0" u="none" strike="noStrike" cap="none" normalizeH="0" baseline="0" smtClean="0">
                  <a:ln>
                    <a:noFill/>
                  </a:ln>
                  <a:solidFill>
                    <a:schemeClr val="tx1"/>
                  </a:solidFill>
                  <a:effectLst/>
                  <a:latin typeface="Arial" pitchFamily="34" charset="0"/>
                </a:endParaRPr>
              </a:p>
            </p:txBody>
          </p:sp>
          <p:sp>
            <p:nvSpPr>
              <p:cNvPr id="2119" name="Text Box 71"/>
              <p:cNvSpPr txBox="1">
                <a:spLocks noChangeArrowheads="1"/>
              </p:cNvSpPr>
              <p:nvPr/>
            </p:nvSpPr>
            <p:spPr bwMode="auto">
              <a:xfrm>
                <a:off x="4179" y="4075"/>
                <a:ext cx="2814" cy="2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PRŮHLEDNÉ DIELEKTRIKUM</a:t>
                </a:r>
                <a:endParaRPr kumimoji="0" lang="cs-CZ" sz="1800" b="0" i="0" u="none" strike="noStrike" cap="none" normalizeH="0" baseline="0" smtClean="0">
                  <a:ln>
                    <a:noFill/>
                  </a:ln>
                  <a:solidFill>
                    <a:schemeClr val="tx1"/>
                  </a:solidFill>
                  <a:effectLst/>
                  <a:latin typeface="Arial" pitchFamily="34" charset="0"/>
                </a:endParaRPr>
              </a:p>
            </p:txBody>
          </p:sp>
          <p:sp>
            <p:nvSpPr>
              <p:cNvPr id="2120" name="Text Box 72"/>
              <p:cNvSpPr txBox="1">
                <a:spLocks noChangeArrowheads="1"/>
              </p:cNvSpPr>
              <p:nvPr/>
            </p:nvSpPr>
            <p:spPr bwMode="auto">
              <a:xfrm>
                <a:off x="6519" y="3136"/>
                <a:ext cx="256"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Al</a:t>
                </a:r>
                <a:endParaRPr kumimoji="0" lang="cs-CZ" sz="1800" b="0" i="0" u="none" strike="noStrike" cap="none" normalizeH="0" baseline="0" smtClean="0">
                  <a:ln>
                    <a:noFill/>
                  </a:ln>
                  <a:solidFill>
                    <a:schemeClr val="tx1"/>
                  </a:solidFill>
                  <a:effectLst/>
                  <a:latin typeface="Arial" pitchFamily="34" charset="0"/>
                </a:endParaRPr>
              </a:p>
            </p:txBody>
          </p:sp>
          <p:sp>
            <p:nvSpPr>
              <p:cNvPr id="2121" name="Line 73"/>
              <p:cNvSpPr>
                <a:spLocks noChangeShapeType="1"/>
              </p:cNvSpPr>
              <p:nvPr/>
            </p:nvSpPr>
            <p:spPr bwMode="auto">
              <a:xfrm flipH="1">
                <a:off x="3703" y="2430"/>
                <a:ext cx="540" cy="823"/>
              </a:xfrm>
              <a:prstGeom prst="line">
                <a:avLst/>
              </a:prstGeom>
              <a:noFill/>
              <a:ln w="9525">
                <a:solidFill>
                  <a:srgbClr val="0000FF"/>
                </a:solidFill>
                <a:round/>
                <a:headEnd type="oval" w="sm" len="sm"/>
                <a:tailEnd/>
              </a:ln>
            </p:spPr>
            <p:txBody>
              <a:bodyPr vert="horz" wrap="square" lIns="91440" tIns="45720" rIns="91440" bIns="45720" numCol="1" anchor="t" anchorCtr="0" compatLnSpc="1">
                <a:prstTxWarp prst="textNoShape">
                  <a:avLst/>
                </a:prstTxWarp>
              </a:bodyPr>
              <a:lstStyle/>
              <a:p>
                <a:endParaRPr lang="cs-CZ"/>
              </a:p>
            </p:txBody>
          </p:sp>
          <p:sp>
            <p:nvSpPr>
              <p:cNvPr id="2122" name="Line 74"/>
              <p:cNvSpPr>
                <a:spLocks noChangeShapeType="1"/>
              </p:cNvSpPr>
              <p:nvPr/>
            </p:nvSpPr>
            <p:spPr bwMode="auto">
              <a:xfrm>
                <a:off x="6159" y="2700"/>
                <a:ext cx="309" cy="540"/>
              </a:xfrm>
              <a:prstGeom prst="line">
                <a:avLst/>
              </a:prstGeom>
              <a:noFill/>
              <a:ln w="9525">
                <a:solidFill>
                  <a:srgbClr val="0000FF"/>
                </a:solidFill>
                <a:round/>
                <a:headEnd type="oval" w="sm" len="sm"/>
                <a:tailEnd/>
              </a:ln>
            </p:spPr>
            <p:txBody>
              <a:bodyPr vert="horz" wrap="square" lIns="91440" tIns="45720" rIns="91440" bIns="45720" numCol="1" anchor="t" anchorCtr="0" compatLnSpc="1">
                <a:prstTxWarp prst="textNoShape">
                  <a:avLst/>
                </a:prstTxWarp>
              </a:bodyPr>
              <a:lstStyle/>
              <a:p>
                <a:endParaRPr lang="cs-CZ"/>
              </a:p>
            </p:txBody>
          </p:sp>
          <p:sp>
            <p:nvSpPr>
              <p:cNvPr id="2123" name="Line 75"/>
              <p:cNvSpPr>
                <a:spLocks noChangeShapeType="1"/>
              </p:cNvSpPr>
              <p:nvPr/>
            </p:nvSpPr>
            <p:spPr bwMode="auto">
              <a:xfrm>
                <a:off x="5644" y="2598"/>
                <a:ext cx="836" cy="1453"/>
              </a:xfrm>
              <a:prstGeom prst="line">
                <a:avLst/>
              </a:prstGeom>
              <a:noFill/>
              <a:ln w="9525">
                <a:solidFill>
                  <a:srgbClr val="0000FF"/>
                </a:solidFill>
                <a:round/>
                <a:headEnd type="oval" w="sm" len="sm"/>
                <a:tailEnd/>
              </a:ln>
            </p:spPr>
            <p:txBody>
              <a:bodyPr vert="horz" wrap="square" lIns="91440" tIns="45720" rIns="91440" bIns="45720" numCol="1" anchor="t" anchorCtr="0" compatLnSpc="1">
                <a:prstTxWarp prst="textNoShape">
                  <a:avLst/>
                </a:prstTxWarp>
              </a:bodyPr>
              <a:lstStyle/>
              <a:p>
                <a:endParaRPr lang="cs-CZ"/>
              </a:p>
            </p:txBody>
          </p:sp>
          <p:sp>
            <p:nvSpPr>
              <p:cNvPr id="2124" name="Line 76"/>
              <p:cNvSpPr>
                <a:spLocks noChangeShapeType="1"/>
              </p:cNvSpPr>
              <p:nvPr/>
            </p:nvSpPr>
            <p:spPr bwMode="auto">
              <a:xfrm flipH="1">
                <a:off x="5014" y="2817"/>
                <a:ext cx="476" cy="759"/>
              </a:xfrm>
              <a:prstGeom prst="line">
                <a:avLst/>
              </a:prstGeom>
              <a:noFill/>
              <a:ln w="9525">
                <a:solidFill>
                  <a:srgbClr val="0000FF"/>
                </a:solidFill>
                <a:round/>
                <a:headEnd type="oval" w="sm" len="sm"/>
                <a:tailEnd/>
              </a:ln>
            </p:spPr>
            <p:txBody>
              <a:bodyPr vert="horz" wrap="square" lIns="91440" tIns="45720" rIns="91440" bIns="45720" numCol="1" anchor="t" anchorCtr="0" compatLnSpc="1">
                <a:prstTxWarp prst="textNoShape">
                  <a:avLst/>
                </a:prstTxWarp>
              </a:bodyPr>
              <a:lstStyle/>
              <a:p>
                <a:endParaRPr lang="cs-CZ"/>
              </a:p>
            </p:txBody>
          </p:sp>
          <p:sp>
            <p:nvSpPr>
              <p:cNvPr id="2125" name="AutoShape 77"/>
              <p:cNvSpPr>
                <a:spLocks noChangeArrowheads="1"/>
              </p:cNvSpPr>
              <p:nvPr/>
            </p:nvSpPr>
            <p:spPr bwMode="auto">
              <a:xfrm>
                <a:off x="2263" y="1363"/>
                <a:ext cx="4819" cy="3118"/>
              </a:xfrm>
              <a:prstGeom prst="roundRect">
                <a:avLst>
                  <a:gd name="adj" fmla="val 6255"/>
                </a:avLst>
              </a:prstGeom>
              <a:noFill/>
              <a:ln w="9525">
                <a:solidFill>
                  <a:srgbClr val="C0C0C0"/>
                </a:solidFill>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2126" name="Text Box 78"/>
            <p:cNvSpPr txBox="1">
              <a:spLocks noChangeArrowheads="1"/>
            </p:cNvSpPr>
            <p:nvPr/>
          </p:nvSpPr>
          <p:spPr bwMode="auto">
            <a:xfrm>
              <a:off x="2273" y="4486"/>
              <a:ext cx="4819" cy="5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1000"/>
                </a:spcAft>
                <a:buClrTx/>
                <a:buSzTx/>
                <a:buFontTx/>
                <a:buNone/>
                <a:tabLst/>
              </a:pPr>
              <a:r>
                <a:rPr kumimoji="0" lang="cs-CZ" sz="1000" b="0" i="0" u="none" strike="noStrike" cap="none" normalizeH="0" baseline="0" smtClean="0">
                  <a:ln>
                    <a:noFill/>
                  </a:ln>
                  <a:solidFill>
                    <a:srgbClr val="FF00FF"/>
                  </a:solidFill>
                  <a:effectLst/>
                  <a:latin typeface="Calibri" pitchFamily="34" charset="0"/>
                </a:rPr>
                <a:t>Obr. 4.5: Princip ablastivní metody optického záznamu</a:t>
              </a:r>
              <a:endParaRPr kumimoji="0" lang="cs-CZ" sz="1800" b="0" i="0" u="none" strike="noStrike" cap="none" normalizeH="0" baseline="0" smtClean="0">
                <a:ln>
                  <a:noFill/>
                </a:ln>
                <a:solidFill>
                  <a:schemeClr val="tx1"/>
                </a:solidFill>
                <a:effectLst/>
                <a:latin typeface="Arial" pitchFamily="34" charset="0"/>
              </a:endParaRPr>
            </a:p>
          </p:txBody>
        </p:sp>
      </p:grpSp>
      <p:grpSp>
        <p:nvGrpSpPr>
          <p:cNvPr id="7" name="Group 79"/>
          <p:cNvGrpSpPr>
            <a:grpSpLocks/>
          </p:cNvGrpSpPr>
          <p:nvPr/>
        </p:nvGrpSpPr>
        <p:grpSpPr bwMode="auto">
          <a:xfrm>
            <a:off x="5143209" y="3857648"/>
            <a:ext cx="3137195" cy="2487593"/>
            <a:chOff x="2150" y="1135"/>
            <a:chExt cx="4942" cy="3918"/>
          </a:xfrm>
        </p:grpSpPr>
        <p:sp>
          <p:nvSpPr>
            <p:cNvPr id="2128" name="Freeform 80" descr="Novinový papír"/>
            <p:cNvSpPr>
              <a:spLocks/>
            </p:cNvSpPr>
            <p:nvPr/>
          </p:nvSpPr>
          <p:spPr bwMode="auto">
            <a:xfrm>
              <a:off x="2766" y="2316"/>
              <a:ext cx="3996" cy="324"/>
            </a:xfrm>
            <a:custGeom>
              <a:avLst/>
              <a:gdLst/>
              <a:ahLst/>
              <a:cxnLst>
                <a:cxn ang="0">
                  <a:pos x="3996" y="198"/>
                </a:cxn>
                <a:cxn ang="0">
                  <a:pos x="3996" y="324"/>
                </a:cxn>
                <a:cxn ang="0">
                  <a:pos x="6" y="324"/>
                </a:cxn>
                <a:cxn ang="0">
                  <a:pos x="0" y="204"/>
                </a:cxn>
                <a:cxn ang="0">
                  <a:pos x="1476" y="198"/>
                </a:cxn>
                <a:cxn ang="0">
                  <a:pos x="1584" y="168"/>
                </a:cxn>
                <a:cxn ang="0">
                  <a:pos x="1704" y="96"/>
                </a:cxn>
                <a:cxn ang="0">
                  <a:pos x="1812" y="36"/>
                </a:cxn>
                <a:cxn ang="0">
                  <a:pos x="1956" y="0"/>
                </a:cxn>
                <a:cxn ang="0">
                  <a:pos x="2076" y="0"/>
                </a:cxn>
                <a:cxn ang="0">
                  <a:pos x="2220" y="24"/>
                </a:cxn>
                <a:cxn ang="0">
                  <a:pos x="2334" y="84"/>
                </a:cxn>
                <a:cxn ang="0">
                  <a:pos x="2490" y="156"/>
                </a:cxn>
                <a:cxn ang="0">
                  <a:pos x="2616" y="198"/>
                </a:cxn>
                <a:cxn ang="0">
                  <a:pos x="3996" y="198"/>
                </a:cxn>
              </a:cxnLst>
              <a:rect l="0" t="0" r="r" b="b"/>
              <a:pathLst>
                <a:path w="3996" h="324">
                  <a:moveTo>
                    <a:pt x="3996" y="198"/>
                  </a:moveTo>
                  <a:lnTo>
                    <a:pt x="3996" y="324"/>
                  </a:lnTo>
                  <a:lnTo>
                    <a:pt x="6" y="324"/>
                  </a:lnTo>
                  <a:lnTo>
                    <a:pt x="0" y="204"/>
                  </a:lnTo>
                  <a:lnTo>
                    <a:pt x="1476" y="198"/>
                  </a:lnTo>
                  <a:lnTo>
                    <a:pt x="1584" y="168"/>
                  </a:lnTo>
                  <a:lnTo>
                    <a:pt x="1704" y="96"/>
                  </a:lnTo>
                  <a:lnTo>
                    <a:pt x="1812" y="36"/>
                  </a:lnTo>
                  <a:lnTo>
                    <a:pt x="1956" y="0"/>
                  </a:lnTo>
                  <a:lnTo>
                    <a:pt x="2076" y="0"/>
                  </a:lnTo>
                  <a:lnTo>
                    <a:pt x="2220" y="24"/>
                  </a:lnTo>
                  <a:lnTo>
                    <a:pt x="2334" y="84"/>
                  </a:lnTo>
                  <a:lnTo>
                    <a:pt x="2490" y="156"/>
                  </a:lnTo>
                  <a:lnTo>
                    <a:pt x="2616" y="198"/>
                  </a:lnTo>
                  <a:lnTo>
                    <a:pt x="3996" y="198"/>
                  </a:lnTo>
                  <a:close/>
                </a:path>
              </a:pathLst>
            </a:custGeom>
            <a:blipFill dpi="0" rotWithShape="0">
              <a:blip r:embed="rId4" cstate="print"/>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129" name="Rectangle 81"/>
            <p:cNvSpPr>
              <a:spLocks noChangeArrowheads="1"/>
            </p:cNvSpPr>
            <p:nvPr/>
          </p:nvSpPr>
          <p:spPr bwMode="auto">
            <a:xfrm>
              <a:off x="2777" y="2646"/>
              <a:ext cx="3986" cy="77"/>
            </a:xfrm>
            <a:prstGeom prst="rect">
              <a:avLst/>
            </a:prstGeom>
            <a:solidFill>
              <a:srgbClr val="CC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130" name="Rectangle 82" descr="Světlý šikmo nahoru"/>
            <p:cNvSpPr>
              <a:spLocks noChangeArrowheads="1"/>
            </p:cNvSpPr>
            <p:nvPr/>
          </p:nvSpPr>
          <p:spPr bwMode="auto">
            <a:xfrm>
              <a:off x="2777" y="2723"/>
              <a:ext cx="3986" cy="154"/>
            </a:xfrm>
            <a:prstGeom prst="rect">
              <a:avLst/>
            </a:prstGeom>
            <a:blipFill dpi="0" rotWithShape="0">
              <a:blip r:embed="rId2"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131" name="Line 83"/>
            <p:cNvSpPr>
              <a:spLocks noChangeShapeType="1"/>
            </p:cNvSpPr>
            <p:nvPr/>
          </p:nvSpPr>
          <p:spPr bwMode="auto">
            <a:xfrm flipV="1">
              <a:off x="3459" y="2067"/>
              <a:ext cx="0" cy="373"/>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s-CZ"/>
            </a:p>
          </p:txBody>
        </p:sp>
        <p:sp>
          <p:nvSpPr>
            <p:cNvPr id="2132" name="Line 84"/>
            <p:cNvSpPr>
              <a:spLocks noChangeShapeType="1"/>
            </p:cNvSpPr>
            <p:nvPr/>
          </p:nvSpPr>
          <p:spPr bwMode="auto">
            <a:xfrm flipV="1">
              <a:off x="4771" y="1746"/>
              <a:ext cx="0" cy="50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s-CZ"/>
            </a:p>
          </p:txBody>
        </p:sp>
        <p:sp>
          <p:nvSpPr>
            <p:cNvPr id="2133" name="Freeform 85"/>
            <p:cNvSpPr>
              <a:spLocks/>
            </p:cNvSpPr>
            <p:nvPr/>
          </p:nvSpPr>
          <p:spPr bwMode="auto">
            <a:xfrm>
              <a:off x="2738" y="2440"/>
              <a:ext cx="28" cy="463"/>
            </a:xfrm>
            <a:custGeom>
              <a:avLst/>
              <a:gdLst/>
              <a:ahLst/>
              <a:cxnLst>
                <a:cxn ang="0">
                  <a:pos x="0" y="0"/>
                </a:cxn>
                <a:cxn ang="0">
                  <a:pos x="26" y="38"/>
                </a:cxn>
                <a:cxn ang="0">
                  <a:pos x="13" y="77"/>
                </a:cxn>
                <a:cxn ang="0">
                  <a:pos x="26" y="116"/>
                </a:cxn>
                <a:cxn ang="0">
                  <a:pos x="13" y="218"/>
                </a:cxn>
                <a:cxn ang="0">
                  <a:pos x="26" y="270"/>
                </a:cxn>
                <a:cxn ang="0">
                  <a:pos x="13" y="463"/>
                </a:cxn>
              </a:cxnLst>
              <a:rect l="0" t="0" r="r" b="b"/>
              <a:pathLst>
                <a:path w="28" h="463">
                  <a:moveTo>
                    <a:pt x="0" y="0"/>
                  </a:moveTo>
                  <a:cubicBezTo>
                    <a:pt x="9" y="13"/>
                    <a:pt x="23" y="23"/>
                    <a:pt x="26" y="38"/>
                  </a:cubicBezTo>
                  <a:cubicBezTo>
                    <a:pt x="28" y="52"/>
                    <a:pt x="13" y="63"/>
                    <a:pt x="13" y="77"/>
                  </a:cubicBezTo>
                  <a:cubicBezTo>
                    <a:pt x="13" y="91"/>
                    <a:pt x="22" y="103"/>
                    <a:pt x="26" y="116"/>
                  </a:cubicBezTo>
                  <a:cubicBezTo>
                    <a:pt x="22" y="150"/>
                    <a:pt x="13" y="184"/>
                    <a:pt x="13" y="218"/>
                  </a:cubicBezTo>
                  <a:cubicBezTo>
                    <a:pt x="13" y="236"/>
                    <a:pt x="26" y="252"/>
                    <a:pt x="26" y="270"/>
                  </a:cubicBezTo>
                  <a:cubicBezTo>
                    <a:pt x="26" y="334"/>
                    <a:pt x="13" y="399"/>
                    <a:pt x="13" y="463"/>
                  </a:cubicBezTo>
                </a:path>
              </a:pathLst>
            </a:custGeom>
            <a:no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134" name="Freeform 86"/>
            <p:cNvSpPr>
              <a:spLocks/>
            </p:cNvSpPr>
            <p:nvPr/>
          </p:nvSpPr>
          <p:spPr bwMode="auto">
            <a:xfrm>
              <a:off x="6750" y="2440"/>
              <a:ext cx="28" cy="463"/>
            </a:xfrm>
            <a:custGeom>
              <a:avLst/>
              <a:gdLst/>
              <a:ahLst/>
              <a:cxnLst>
                <a:cxn ang="0">
                  <a:pos x="0" y="0"/>
                </a:cxn>
                <a:cxn ang="0">
                  <a:pos x="26" y="38"/>
                </a:cxn>
                <a:cxn ang="0">
                  <a:pos x="13" y="77"/>
                </a:cxn>
                <a:cxn ang="0">
                  <a:pos x="26" y="116"/>
                </a:cxn>
                <a:cxn ang="0">
                  <a:pos x="13" y="218"/>
                </a:cxn>
                <a:cxn ang="0">
                  <a:pos x="26" y="270"/>
                </a:cxn>
                <a:cxn ang="0">
                  <a:pos x="13" y="463"/>
                </a:cxn>
              </a:cxnLst>
              <a:rect l="0" t="0" r="r" b="b"/>
              <a:pathLst>
                <a:path w="28" h="463">
                  <a:moveTo>
                    <a:pt x="0" y="0"/>
                  </a:moveTo>
                  <a:cubicBezTo>
                    <a:pt x="9" y="13"/>
                    <a:pt x="23" y="23"/>
                    <a:pt x="26" y="38"/>
                  </a:cubicBezTo>
                  <a:cubicBezTo>
                    <a:pt x="28" y="52"/>
                    <a:pt x="13" y="63"/>
                    <a:pt x="13" y="77"/>
                  </a:cubicBezTo>
                  <a:cubicBezTo>
                    <a:pt x="13" y="91"/>
                    <a:pt x="22" y="103"/>
                    <a:pt x="26" y="116"/>
                  </a:cubicBezTo>
                  <a:cubicBezTo>
                    <a:pt x="22" y="150"/>
                    <a:pt x="13" y="184"/>
                    <a:pt x="13" y="218"/>
                  </a:cubicBezTo>
                  <a:cubicBezTo>
                    <a:pt x="13" y="236"/>
                    <a:pt x="26" y="252"/>
                    <a:pt x="26" y="270"/>
                  </a:cubicBezTo>
                  <a:cubicBezTo>
                    <a:pt x="26" y="334"/>
                    <a:pt x="13" y="399"/>
                    <a:pt x="13" y="463"/>
                  </a:cubicBezTo>
                </a:path>
              </a:pathLst>
            </a:custGeom>
            <a:no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135" name="Text Box 87"/>
            <p:cNvSpPr txBox="1">
              <a:spLocks noChangeArrowheads="1"/>
            </p:cNvSpPr>
            <p:nvPr/>
          </p:nvSpPr>
          <p:spPr bwMode="auto">
            <a:xfrm>
              <a:off x="2456" y="3262"/>
              <a:ext cx="2570" cy="2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TENKÁ KOVOVÁ VRSTVA</a:t>
              </a:r>
              <a:endParaRPr kumimoji="0" lang="cs-CZ" sz="1800" b="0" i="0" u="none" strike="noStrike" cap="none" normalizeH="0" baseline="0" smtClean="0">
                <a:ln>
                  <a:noFill/>
                </a:ln>
                <a:solidFill>
                  <a:schemeClr val="tx1"/>
                </a:solidFill>
                <a:effectLst/>
                <a:latin typeface="Arial" pitchFamily="34" charset="0"/>
              </a:endParaRPr>
            </a:p>
          </p:txBody>
        </p:sp>
        <p:sp>
          <p:nvSpPr>
            <p:cNvPr id="2136" name="Text Box 88"/>
            <p:cNvSpPr txBox="1">
              <a:spLocks noChangeArrowheads="1"/>
            </p:cNvSpPr>
            <p:nvPr/>
          </p:nvSpPr>
          <p:spPr bwMode="auto">
            <a:xfrm>
              <a:off x="2430" y="1822"/>
              <a:ext cx="2082" cy="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FF00FF"/>
                  </a:solidFill>
                  <a:effectLst/>
                  <a:latin typeface="Calibri" pitchFamily="34" charset="0"/>
                </a:rPr>
                <a:t>NÍZKÁ ODRAZIVOST</a:t>
              </a:r>
              <a:endParaRPr kumimoji="0" lang="cs-CZ" sz="1800" b="0" i="0" u="none" strike="noStrike" cap="none" normalizeH="0" baseline="0" smtClean="0">
                <a:ln>
                  <a:noFill/>
                </a:ln>
                <a:solidFill>
                  <a:schemeClr val="tx1"/>
                </a:solidFill>
                <a:effectLst/>
                <a:latin typeface="Arial" pitchFamily="34" charset="0"/>
              </a:endParaRPr>
            </a:p>
          </p:txBody>
        </p:sp>
        <p:sp>
          <p:nvSpPr>
            <p:cNvPr id="2137" name="Text Box 89"/>
            <p:cNvSpPr txBox="1">
              <a:spLocks noChangeArrowheads="1"/>
            </p:cNvSpPr>
            <p:nvPr/>
          </p:nvSpPr>
          <p:spPr bwMode="auto">
            <a:xfrm>
              <a:off x="3651" y="1501"/>
              <a:ext cx="2250" cy="2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dirty="0" smtClean="0">
                  <a:ln>
                    <a:noFill/>
                  </a:ln>
                  <a:solidFill>
                    <a:srgbClr val="FF00FF"/>
                  </a:solidFill>
                  <a:effectLst/>
                  <a:latin typeface="Calibri" pitchFamily="34" charset="0"/>
                </a:rPr>
                <a:t>VYSOKÁ ODRAZIVOST</a:t>
              </a:r>
              <a:endParaRPr kumimoji="0" lang="cs-CZ" sz="1800" b="0" i="0" u="none" strike="noStrike" cap="none" normalizeH="0" baseline="0" dirty="0" smtClean="0">
                <a:ln>
                  <a:noFill/>
                </a:ln>
                <a:solidFill>
                  <a:schemeClr val="tx1"/>
                </a:solidFill>
                <a:effectLst/>
                <a:latin typeface="Arial" pitchFamily="34" charset="0"/>
              </a:endParaRPr>
            </a:p>
          </p:txBody>
        </p:sp>
        <p:sp>
          <p:nvSpPr>
            <p:cNvPr id="2138" name="Text Box 90"/>
            <p:cNvSpPr txBox="1">
              <a:spLocks noChangeArrowheads="1"/>
            </p:cNvSpPr>
            <p:nvPr/>
          </p:nvSpPr>
          <p:spPr bwMode="auto">
            <a:xfrm>
              <a:off x="4462" y="3608"/>
              <a:ext cx="1143"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PODLOŽKA</a:t>
              </a:r>
              <a:endParaRPr kumimoji="0" lang="cs-CZ" sz="1800" b="0" i="0" u="none" strike="noStrike" cap="none" normalizeH="0" baseline="0" smtClean="0">
                <a:ln>
                  <a:noFill/>
                </a:ln>
                <a:solidFill>
                  <a:schemeClr val="tx1"/>
                </a:solidFill>
                <a:effectLst/>
                <a:latin typeface="Arial" pitchFamily="34" charset="0"/>
              </a:endParaRPr>
            </a:p>
          </p:txBody>
        </p:sp>
        <p:sp>
          <p:nvSpPr>
            <p:cNvPr id="2139" name="Text Box 91"/>
            <p:cNvSpPr txBox="1">
              <a:spLocks noChangeArrowheads="1"/>
            </p:cNvSpPr>
            <p:nvPr/>
          </p:nvSpPr>
          <p:spPr bwMode="auto">
            <a:xfrm>
              <a:off x="4179" y="4072"/>
              <a:ext cx="2814" cy="2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PRŮHLEDNÉ DIELEKTRIKUM</a:t>
              </a:r>
              <a:endParaRPr kumimoji="0" lang="cs-CZ" sz="1800" b="0" i="0" u="none" strike="noStrike" cap="none" normalizeH="0" baseline="0" smtClean="0">
                <a:ln>
                  <a:noFill/>
                </a:ln>
                <a:solidFill>
                  <a:schemeClr val="tx1"/>
                </a:solidFill>
                <a:effectLst/>
                <a:latin typeface="Arial" pitchFamily="34" charset="0"/>
              </a:endParaRPr>
            </a:p>
          </p:txBody>
        </p:sp>
        <p:sp>
          <p:nvSpPr>
            <p:cNvPr id="2140" name="Text Box 92"/>
            <p:cNvSpPr txBox="1">
              <a:spLocks noChangeArrowheads="1"/>
            </p:cNvSpPr>
            <p:nvPr/>
          </p:nvSpPr>
          <p:spPr bwMode="auto">
            <a:xfrm>
              <a:off x="6519" y="3133"/>
              <a:ext cx="256" cy="2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1000" b="0" i="0" u="none" strike="noStrike" cap="none" normalizeH="0" baseline="0" smtClean="0">
                  <a:ln>
                    <a:noFill/>
                  </a:ln>
                  <a:solidFill>
                    <a:srgbClr val="0000FF"/>
                  </a:solidFill>
                  <a:effectLst/>
                  <a:latin typeface="Calibri" pitchFamily="34" charset="0"/>
                </a:rPr>
                <a:t>Al</a:t>
              </a:r>
              <a:endParaRPr kumimoji="0" lang="cs-CZ" sz="1800" b="0" i="0" u="none" strike="noStrike" cap="none" normalizeH="0" baseline="0" smtClean="0">
                <a:ln>
                  <a:noFill/>
                </a:ln>
                <a:solidFill>
                  <a:schemeClr val="tx1"/>
                </a:solidFill>
                <a:effectLst/>
                <a:latin typeface="Arial" pitchFamily="34" charset="0"/>
              </a:endParaRPr>
            </a:p>
          </p:txBody>
        </p:sp>
        <p:sp>
          <p:nvSpPr>
            <p:cNvPr id="2141" name="Line 93"/>
            <p:cNvSpPr>
              <a:spLocks noChangeShapeType="1"/>
            </p:cNvSpPr>
            <p:nvPr/>
          </p:nvSpPr>
          <p:spPr bwMode="auto">
            <a:xfrm>
              <a:off x="6135" y="2679"/>
              <a:ext cx="333" cy="558"/>
            </a:xfrm>
            <a:prstGeom prst="line">
              <a:avLst/>
            </a:prstGeom>
            <a:noFill/>
            <a:ln w="9525">
              <a:solidFill>
                <a:srgbClr val="0000FF"/>
              </a:solidFill>
              <a:round/>
              <a:headEnd type="oval" w="sm" len="sm"/>
              <a:tailEnd/>
            </a:ln>
          </p:spPr>
          <p:txBody>
            <a:bodyPr vert="horz" wrap="square" lIns="91440" tIns="45720" rIns="91440" bIns="45720" numCol="1" anchor="t" anchorCtr="0" compatLnSpc="1">
              <a:prstTxWarp prst="textNoShape">
                <a:avLst/>
              </a:prstTxWarp>
            </a:bodyPr>
            <a:lstStyle/>
            <a:p>
              <a:endParaRPr lang="cs-CZ"/>
            </a:p>
          </p:txBody>
        </p:sp>
        <p:sp>
          <p:nvSpPr>
            <p:cNvPr id="2142" name="Line 94"/>
            <p:cNvSpPr>
              <a:spLocks noChangeShapeType="1"/>
            </p:cNvSpPr>
            <p:nvPr/>
          </p:nvSpPr>
          <p:spPr bwMode="auto">
            <a:xfrm>
              <a:off x="5632" y="2577"/>
              <a:ext cx="848" cy="1471"/>
            </a:xfrm>
            <a:prstGeom prst="line">
              <a:avLst/>
            </a:prstGeom>
            <a:noFill/>
            <a:ln w="9525">
              <a:solidFill>
                <a:srgbClr val="0000FF"/>
              </a:solidFill>
              <a:round/>
              <a:headEnd type="oval" w="sm" len="sm"/>
              <a:tailEnd/>
            </a:ln>
          </p:spPr>
          <p:txBody>
            <a:bodyPr vert="horz" wrap="square" lIns="91440" tIns="45720" rIns="91440" bIns="45720" numCol="1" anchor="t" anchorCtr="0" compatLnSpc="1">
              <a:prstTxWarp prst="textNoShape">
                <a:avLst/>
              </a:prstTxWarp>
            </a:bodyPr>
            <a:lstStyle/>
            <a:p>
              <a:endParaRPr lang="cs-CZ"/>
            </a:p>
          </p:txBody>
        </p:sp>
        <p:sp>
          <p:nvSpPr>
            <p:cNvPr id="2143" name="Line 95"/>
            <p:cNvSpPr>
              <a:spLocks noChangeShapeType="1"/>
            </p:cNvSpPr>
            <p:nvPr/>
          </p:nvSpPr>
          <p:spPr bwMode="auto">
            <a:xfrm flipH="1">
              <a:off x="5014" y="2814"/>
              <a:ext cx="476" cy="759"/>
            </a:xfrm>
            <a:prstGeom prst="line">
              <a:avLst/>
            </a:prstGeom>
            <a:noFill/>
            <a:ln w="9525">
              <a:solidFill>
                <a:srgbClr val="0000FF"/>
              </a:solidFill>
              <a:round/>
              <a:headEnd type="oval" w="sm" len="sm"/>
              <a:tailEnd/>
            </a:ln>
          </p:spPr>
          <p:txBody>
            <a:bodyPr vert="horz" wrap="square" lIns="91440" tIns="45720" rIns="91440" bIns="45720" numCol="1" anchor="t" anchorCtr="0" compatLnSpc="1">
              <a:prstTxWarp prst="textNoShape">
                <a:avLst/>
              </a:prstTxWarp>
            </a:bodyPr>
            <a:lstStyle/>
            <a:p>
              <a:endParaRPr lang="cs-CZ"/>
            </a:p>
          </p:txBody>
        </p:sp>
        <p:sp>
          <p:nvSpPr>
            <p:cNvPr id="2144" name="AutoShape 96"/>
            <p:cNvSpPr>
              <a:spLocks noChangeArrowheads="1"/>
            </p:cNvSpPr>
            <p:nvPr/>
          </p:nvSpPr>
          <p:spPr bwMode="auto">
            <a:xfrm>
              <a:off x="2150" y="1135"/>
              <a:ext cx="4819" cy="3118"/>
            </a:xfrm>
            <a:prstGeom prst="roundRect">
              <a:avLst>
                <a:gd name="adj" fmla="val 6255"/>
              </a:avLst>
            </a:prstGeom>
            <a:noFill/>
            <a:ln w="9525">
              <a:solidFill>
                <a:srgbClr val="C0C0C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145" name="Text Box 97"/>
            <p:cNvSpPr txBox="1">
              <a:spLocks noChangeArrowheads="1"/>
            </p:cNvSpPr>
            <p:nvPr/>
          </p:nvSpPr>
          <p:spPr bwMode="auto">
            <a:xfrm>
              <a:off x="2273" y="4486"/>
              <a:ext cx="4819" cy="5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1000"/>
                </a:spcAft>
                <a:buClrTx/>
                <a:buSzTx/>
                <a:buFontTx/>
                <a:buNone/>
                <a:tabLst/>
              </a:pPr>
              <a:r>
                <a:rPr kumimoji="0" lang="cs-CZ" sz="1000" b="0" i="0" u="none" strike="noStrike" cap="none" normalizeH="0" baseline="0" smtClean="0">
                  <a:ln>
                    <a:noFill/>
                  </a:ln>
                  <a:solidFill>
                    <a:srgbClr val="FF00FF"/>
                  </a:solidFill>
                  <a:effectLst/>
                  <a:latin typeface="Calibri" pitchFamily="34" charset="0"/>
                </a:rPr>
                <a:t>Obr. 4.6: Princip bublinové metody optického záznamu</a:t>
              </a:r>
              <a:endParaRPr kumimoji="0" lang="cs-CZ" sz="1800" b="0" i="0" u="none" strike="noStrike" cap="none" normalizeH="0" baseline="0" smtClean="0">
                <a:ln>
                  <a:noFill/>
                </a:ln>
                <a:solidFill>
                  <a:schemeClr val="tx1"/>
                </a:solidFill>
                <a:effectLst/>
                <a:latin typeface="Arial" pitchFamily="34" charset="0"/>
              </a:endParaRPr>
            </a:p>
          </p:txBody>
        </p:sp>
        <p:sp>
          <p:nvSpPr>
            <p:cNvPr id="2146" name="Freeform 98"/>
            <p:cNvSpPr>
              <a:spLocks/>
            </p:cNvSpPr>
            <p:nvPr/>
          </p:nvSpPr>
          <p:spPr bwMode="auto">
            <a:xfrm>
              <a:off x="2764" y="2250"/>
              <a:ext cx="3999" cy="270"/>
            </a:xfrm>
            <a:custGeom>
              <a:avLst/>
              <a:gdLst/>
              <a:ahLst/>
              <a:cxnLst>
                <a:cxn ang="0">
                  <a:pos x="3999" y="270"/>
                </a:cxn>
                <a:cxn ang="0">
                  <a:pos x="2643" y="270"/>
                </a:cxn>
                <a:cxn ang="0">
                  <a:pos x="2566" y="251"/>
                </a:cxn>
                <a:cxn ang="0">
                  <a:pos x="2468" y="215"/>
                </a:cxn>
                <a:cxn ang="0">
                  <a:pos x="2346" y="157"/>
                </a:cxn>
                <a:cxn ang="0">
                  <a:pos x="2238" y="109"/>
                </a:cxn>
                <a:cxn ang="0">
                  <a:pos x="2125" y="80"/>
                </a:cxn>
                <a:cxn ang="0">
                  <a:pos x="2010" y="66"/>
                </a:cxn>
                <a:cxn ang="0">
                  <a:pos x="1899" y="80"/>
                </a:cxn>
                <a:cxn ang="0">
                  <a:pos x="1782" y="121"/>
                </a:cxn>
                <a:cxn ang="0">
                  <a:pos x="1686" y="169"/>
                </a:cxn>
                <a:cxn ang="0">
                  <a:pos x="1585" y="232"/>
                </a:cxn>
                <a:cxn ang="0">
                  <a:pos x="1542" y="248"/>
                </a:cxn>
                <a:cxn ang="0">
                  <a:pos x="1474" y="268"/>
                </a:cxn>
                <a:cxn ang="0">
                  <a:pos x="0" y="270"/>
                </a:cxn>
                <a:cxn ang="0">
                  <a:pos x="0" y="193"/>
                </a:cxn>
                <a:cxn ang="0">
                  <a:pos x="1427" y="193"/>
                </a:cxn>
                <a:cxn ang="0">
                  <a:pos x="1518" y="181"/>
                </a:cxn>
                <a:cxn ang="0">
                  <a:pos x="1635" y="112"/>
                </a:cxn>
                <a:cxn ang="0">
                  <a:pos x="1736" y="64"/>
                </a:cxn>
                <a:cxn ang="0">
                  <a:pos x="1863" y="18"/>
                </a:cxn>
                <a:cxn ang="0">
                  <a:pos x="2006" y="0"/>
                </a:cxn>
                <a:cxn ang="0">
                  <a:pos x="2156" y="13"/>
                </a:cxn>
                <a:cxn ang="0">
                  <a:pos x="2302" y="56"/>
                </a:cxn>
                <a:cxn ang="0">
                  <a:pos x="2420" y="112"/>
                </a:cxn>
                <a:cxn ang="0">
                  <a:pos x="2523" y="162"/>
                </a:cxn>
                <a:cxn ang="0">
                  <a:pos x="2623" y="206"/>
                </a:cxn>
                <a:cxn ang="0">
                  <a:pos x="3999" y="193"/>
                </a:cxn>
                <a:cxn ang="0">
                  <a:pos x="3999" y="270"/>
                </a:cxn>
              </a:cxnLst>
              <a:rect l="0" t="0" r="r" b="b"/>
              <a:pathLst>
                <a:path w="3999" h="270">
                  <a:moveTo>
                    <a:pt x="3999" y="270"/>
                  </a:moveTo>
                  <a:lnTo>
                    <a:pt x="2643" y="270"/>
                  </a:lnTo>
                  <a:lnTo>
                    <a:pt x="2566" y="251"/>
                  </a:lnTo>
                  <a:lnTo>
                    <a:pt x="2468" y="215"/>
                  </a:lnTo>
                  <a:lnTo>
                    <a:pt x="2346" y="157"/>
                  </a:lnTo>
                  <a:lnTo>
                    <a:pt x="2238" y="109"/>
                  </a:lnTo>
                  <a:lnTo>
                    <a:pt x="2125" y="80"/>
                  </a:lnTo>
                  <a:lnTo>
                    <a:pt x="2010" y="66"/>
                  </a:lnTo>
                  <a:lnTo>
                    <a:pt x="1899" y="80"/>
                  </a:lnTo>
                  <a:lnTo>
                    <a:pt x="1782" y="121"/>
                  </a:lnTo>
                  <a:lnTo>
                    <a:pt x="1686" y="169"/>
                  </a:lnTo>
                  <a:lnTo>
                    <a:pt x="1585" y="232"/>
                  </a:lnTo>
                  <a:lnTo>
                    <a:pt x="1542" y="248"/>
                  </a:lnTo>
                  <a:lnTo>
                    <a:pt x="1474" y="268"/>
                  </a:lnTo>
                  <a:lnTo>
                    <a:pt x="0" y="270"/>
                  </a:lnTo>
                  <a:lnTo>
                    <a:pt x="0" y="193"/>
                  </a:lnTo>
                  <a:lnTo>
                    <a:pt x="1427" y="193"/>
                  </a:lnTo>
                  <a:lnTo>
                    <a:pt x="1518" y="181"/>
                  </a:lnTo>
                  <a:lnTo>
                    <a:pt x="1635" y="112"/>
                  </a:lnTo>
                  <a:lnTo>
                    <a:pt x="1736" y="64"/>
                  </a:lnTo>
                  <a:lnTo>
                    <a:pt x="1863" y="18"/>
                  </a:lnTo>
                  <a:lnTo>
                    <a:pt x="2006" y="0"/>
                  </a:lnTo>
                  <a:lnTo>
                    <a:pt x="2156" y="13"/>
                  </a:lnTo>
                  <a:lnTo>
                    <a:pt x="2302" y="56"/>
                  </a:lnTo>
                  <a:lnTo>
                    <a:pt x="2420" y="112"/>
                  </a:lnTo>
                  <a:lnTo>
                    <a:pt x="2523" y="162"/>
                  </a:lnTo>
                  <a:lnTo>
                    <a:pt x="2623" y="206"/>
                  </a:lnTo>
                  <a:lnTo>
                    <a:pt x="3999" y="193"/>
                  </a:lnTo>
                  <a:lnTo>
                    <a:pt x="3999" y="270"/>
                  </a:lnTo>
                  <a:close/>
                </a:path>
              </a:pathLst>
            </a:custGeom>
            <a:solidFill>
              <a:srgbClr val="00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2147" name="Line 99"/>
            <p:cNvSpPr>
              <a:spLocks noChangeShapeType="1"/>
            </p:cNvSpPr>
            <p:nvPr/>
          </p:nvSpPr>
          <p:spPr bwMode="auto">
            <a:xfrm flipH="1">
              <a:off x="3703" y="2481"/>
              <a:ext cx="522" cy="769"/>
            </a:xfrm>
            <a:prstGeom prst="line">
              <a:avLst/>
            </a:prstGeom>
            <a:noFill/>
            <a:ln w="9525">
              <a:solidFill>
                <a:srgbClr val="0000FF"/>
              </a:solidFill>
              <a:round/>
              <a:headEnd type="oval" w="sm" len="sm"/>
              <a:tailEnd/>
            </a:ln>
          </p:spPr>
          <p:txBody>
            <a:bodyPr vert="horz" wrap="square" lIns="91440" tIns="45720" rIns="91440" bIns="45720" numCol="1" anchor="t" anchorCtr="0" compatLnSpc="1">
              <a:prstTxWarp prst="textNoShape">
                <a:avLst/>
              </a:prstTxWarp>
            </a:bodyPr>
            <a:lstStyle/>
            <a:p>
              <a:endParaRPr lang="cs-CZ"/>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buNone/>
            </a:pPr>
            <a:r>
              <a:rPr lang="cs-CZ" sz="1800" dirty="0" smtClean="0"/>
              <a:t>Zdroj: http://diit.cz/clanek/jak-funguje-zapis-na-cd-rw</a:t>
            </a:r>
            <a:endParaRPr lang="cs-CZ" sz="1800" dirty="0"/>
          </a:p>
        </p:txBody>
      </p:sp>
      <p:pic>
        <p:nvPicPr>
          <p:cNvPr id="129026" name="Picture 2" descr="Graf pro CD-RW"/>
          <p:cNvPicPr>
            <a:picLocks noChangeAspect="1" noChangeArrowheads="1"/>
          </p:cNvPicPr>
          <p:nvPr/>
        </p:nvPicPr>
        <p:blipFill>
          <a:blip r:embed="rId2" cstate="print"/>
          <a:srcRect/>
          <a:stretch>
            <a:fillRect/>
          </a:stretch>
        </p:blipFill>
        <p:spPr bwMode="auto">
          <a:xfrm>
            <a:off x="2411760" y="332656"/>
            <a:ext cx="3816424" cy="5116072"/>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CD-R</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CD-R - </a:t>
            </a:r>
            <a:r>
              <a:rPr lang="cs-CZ" dirty="0" err="1" smtClean="0"/>
              <a:t>recordable</a:t>
            </a:r>
            <a:endParaRPr lang="cs-CZ" dirty="0" smtClean="0"/>
          </a:p>
          <a:p>
            <a:r>
              <a:rPr lang="cs-CZ" dirty="0" smtClean="0"/>
              <a:t>Pálení – zahřátí na 300st – nevratná změna barvy kde je hodnota nula a tato oblast (pit) již neodráží barvu</a:t>
            </a:r>
          </a:p>
          <a:p>
            <a:r>
              <a:rPr lang="cs-CZ" dirty="0" smtClean="0"/>
              <a:t>Lisování – rozdílu barvy se dosahuje pomocí prohlubní – podstatně vyšší kvalita a trvanlivost</a:t>
            </a:r>
          </a:p>
          <a:p>
            <a:r>
              <a:rPr lang="cs-CZ" dirty="0" smtClean="0"/>
              <a:t>Výrazně odrazivé místo – 1 (LAND)</a:t>
            </a:r>
          </a:p>
          <a:p>
            <a:r>
              <a:rPr lang="cs-CZ" dirty="0" smtClean="0"/>
              <a:t>Výrazně neodrazivé místo – 0 (PIT)</a:t>
            </a:r>
            <a:endParaRPr lang="cs-CZ"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CD-RW</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smtClean="0"/>
              <a:t>Rewritable</a:t>
            </a:r>
            <a:endParaRPr lang="cs-CZ" dirty="0" smtClean="0"/>
          </a:p>
          <a:p>
            <a:endParaRPr lang="cs-CZ" dirty="0" smtClean="0"/>
          </a:p>
          <a:p>
            <a:r>
              <a:rPr lang="cs-CZ" dirty="0" smtClean="0"/>
              <a:t>Na rozdíl od CD a CD-R má toto médium v sobě chemickou vrstvu, která může být v amorfní nebo krystalické struktuře. Amorfní struktura rozptyluje světelný paprsek laseru, kdežto krystalická struktura ho propouští. Zápis neboli změna struktury citlivé vrstvy se provádí zvýšenou intenzitou laserového paprsku, čímž se vrstva lokálně zahřeje a roztaví.</a:t>
            </a:r>
            <a:endParaRPr lang="cs-CZ"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Formáty CD - specifikace</a:t>
            </a:r>
            <a:endParaRPr lang="cs-CZ" dirty="0"/>
          </a:p>
        </p:txBody>
      </p:sp>
      <p:sp>
        <p:nvSpPr>
          <p:cNvPr id="3" name="Zástupný symbol pro obsah 2"/>
          <p:cNvSpPr>
            <a:spLocks noGrp="1"/>
          </p:cNvSpPr>
          <p:nvPr>
            <p:ph idx="1"/>
          </p:nvPr>
        </p:nvSpPr>
        <p:spPr/>
        <p:txBody>
          <a:bodyPr>
            <a:normAutofit fontScale="62500" lnSpcReduction="20000"/>
          </a:bodyPr>
          <a:lstStyle/>
          <a:p>
            <a:pPr>
              <a:buNone/>
            </a:pPr>
            <a:r>
              <a:rPr lang="cs-CZ" dirty="0" smtClean="0"/>
              <a:t>Různé formáty CD byly postupně specifikovány ve standardech, označovaných anglicky jako „knihy“ různých barev:</a:t>
            </a:r>
          </a:p>
          <a:p>
            <a:r>
              <a:rPr lang="cs-CZ" dirty="0" smtClean="0"/>
              <a:t>červená kniha (</a:t>
            </a:r>
            <a:r>
              <a:rPr lang="cs-CZ" dirty="0" err="1" smtClean="0">
                <a:solidFill>
                  <a:srgbClr val="FF0000"/>
                </a:solidFill>
              </a:rPr>
              <a:t>red</a:t>
            </a:r>
            <a:r>
              <a:rPr lang="cs-CZ" dirty="0" smtClean="0">
                <a:solidFill>
                  <a:srgbClr val="FF0000"/>
                </a:solidFill>
              </a:rPr>
              <a:t> </a:t>
            </a:r>
            <a:r>
              <a:rPr lang="cs-CZ" dirty="0" err="1" smtClean="0">
                <a:solidFill>
                  <a:srgbClr val="FF0000"/>
                </a:solidFill>
              </a:rPr>
              <a:t>book</a:t>
            </a:r>
            <a:r>
              <a:rPr lang="cs-CZ" dirty="0" smtClean="0"/>
              <a:t>) - Audio CD </a:t>
            </a:r>
          </a:p>
          <a:p>
            <a:r>
              <a:rPr lang="cs-CZ" dirty="0" smtClean="0"/>
              <a:t>žlutá kniha (</a:t>
            </a:r>
            <a:r>
              <a:rPr lang="cs-CZ" dirty="0" err="1" smtClean="0">
                <a:solidFill>
                  <a:srgbClr val="FFC000"/>
                </a:solidFill>
              </a:rPr>
              <a:t>yellow</a:t>
            </a:r>
            <a:r>
              <a:rPr lang="cs-CZ" dirty="0" smtClean="0">
                <a:solidFill>
                  <a:srgbClr val="FFC000"/>
                </a:solidFill>
              </a:rPr>
              <a:t> </a:t>
            </a:r>
            <a:r>
              <a:rPr lang="cs-CZ" dirty="0" err="1" smtClean="0">
                <a:solidFill>
                  <a:srgbClr val="FFC000"/>
                </a:solidFill>
              </a:rPr>
              <a:t>book</a:t>
            </a:r>
            <a:r>
              <a:rPr lang="cs-CZ" dirty="0" smtClean="0"/>
              <a:t>) - </a:t>
            </a:r>
            <a:r>
              <a:rPr lang="cs-CZ" dirty="0" smtClean="0">
                <a:hlinkClick r:id="rId2" action="ppaction://hlinkfile" tooltip="CD-ROM"/>
              </a:rPr>
              <a:t>CD-ROM</a:t>
            </a:r>
            <a:r>
              <a:rPr lang="cs-CZ" dirty="0" smtClean="0"/>
              <a:t> - pro záznam dat, pouze pro čtení </a:t>
            </a:r>
          </a:p>
          <a:p>
            <a:r>
              <a:rPr lang="cs-CZ" dirty="0" smtClean="0"/>
              <a:t>zelená kniha (</a:t>
            </a:r>
            <a:r>
              <a:rPr lang="cs-CZ" dirty="0" smtClean="0">
                <a:solidFill>
                  <a:srgbClr val="00B050"/>
                </a:solidFill>
              </a:rPr>
              <a:t>green </a:t>
            </a:r>
            <a:r>
              <a:rPr lang="cs-CZ" dirty="0" err="1" smtClean="0">
                <a:solidFill>
                  <a:srgbClr val="00B050"/>
                </a:solidFill>
              </a:rPr>
              <a:t>book</a:t>
            </a:r>
            <a:r>
              <a:rPr lang="cs-CZ" dirty="0" smtClean="0"/>
              <a:t>) - </a:t>
            </a:r>
            <a:r>
              <a:rPr lang="cs-CZ" dirty="0" smtClean="0">
                <a:hlinkClick r:id="rId3" action="ppaction://hlinkfile" tooltip="CD-I (stránka neexistuje)"/>
              </a:rPr>
              <a:t>CD-I</a:t>
            </a:r>
            <a:r>
              <a:rPr lang="cs-CZ" dirty="0" smtClean="0"/>
              <a:t> - interaktivní CD </a:t>
            </a:r>
          </a:p>
          <a:p>
            <a:r>
              <a:rPr lang="cs-CZ" dirty="0" smtClean="0"/>
              <a:t>oranžová kniha (</a:t>
            </a:r>
            <a:r>
              <a:rPr lang="cs-CZ" dirty="0" err="1" smtClean="0">
                <a:solidFill>
                  <a:srgbClr val="00B050"/>
                </a:solidFill>
              </a:rPr>
              <a:t>orange</a:t>
            </a:r>
            <a:r>
              <a:rPr lang="cs-CZ" dirty="0" smtClean="0">
                <a:solidFill>
                  <a:srgbClr val="00B050"/>
                </a:solidFill>
              </a:rPr>
              <a:t> </a:t>
            </a:r>
            <a:r>
              <a:rPr lang="cs-CZ" dirty="0" err="1" smtClean="0">
                <a:solidFill>
                  <a:srgbClr val="00B050"/>
                </a:solidFill>
              </a:rPr>
              <a:t>book</a:t>
            </a:r>
            <a:r>
              <a:rPr lang="cs-CZ" dirty="0" smtClean="0"/>
              <a:t>) - </a:t>
            </a:r>
            <a:r>
              <a:rPr lang="cs-CZ" dirty="0" smtClean="0">
                <a:hlinkClick r:id="rId4" action="ppaction://hlinkfile" tooltip="CD-R"/>
              </a:rPr>
              <a:t>CD-R</a:t>
            </a:r>
            <a:r>
              <a:rPr lang="cs-CZ" dirty="0" smtClean="0"/>
              <a:t> („</a:t>
            </a:r>
            <a:r>
              <a:rPr lang="cs-CZ" dirty="0" err="1" smtClean="0"/>
              <a:t>zapisovatelné</a:t>
            </a:r>
            <a:r>
              <a:rPr lang="cs-CZ" dirty="0" smtClean="0"/>
              <a:t> CD“; vyrábějí se prázdná, lze zapsat jednou na každé místo, tzn. je možné např. nejdříve zapsat jen jednu stopu a dopsat další později, pokud je médium ponecháno „otevřené“) a </a:t>
            </a:r>
            <a:r>
              <a:rPr lang="cs-CZ" dirty="0" smtClean="0">
                <a:hlinkClick r:id="rId5" action="ppaction://hlinkfile" tooltip="CD-RW"/>
              </a:rPr>
              <a:t>CD-RW</a:t>
            </a:r>
            <a:r>
              <a:rPr lang="cs-CZ" dirty="0" smtClean="0"/>
              <a:t> („přepisovatelné CD“; lze zapisovat opakovaně) </a:t>
            </a:r>
          </a:p>
          <a:p>
            <a:r>
              <a:rPr lang="cs-CZ" dirty="0" smtClean="0"/>
              <a:t>bílá kniha (</a:t>
            </a:r>
            <a:r>
              <a:rPr lang="cs-CZ" dirty="0" err="1" smtClean="0"/>
              <a:t>white</a:t>
            </a:r>
            <a:r>
              <a:rPr lang="cs-CZ" dirty="0" smtClean="0"/>
              <a:t> </a:t>
            </a:r>
            <a:r>
              <a:rPr lang="cs-CZ" dirty="0" err="1" smtClean="0"/>
              <a:t>book</a:t>
            </a:r>
            <a:r>
              <a:rPr lang="cs-CZ" dirty="0" smtClean="0"/>
              <a:t>) - </a:t>
            </a:r>
            <a:r>
              <a:rPr lang="cs-CZ" dirty="0" smtClean="0">
                <a:hlinkClick r:id="rId6" action="ppaction://hlinkfile" tooltip="Video CD"/>
              </a:rPr>
              <a:t>Video CD</a:t>
            </a:r>
            <a:r>
              <a:rPr lang="cs-CZ" dirty="0" smtClean="0"/>
              <a:t> </a:t>
            </a:r>
          </a:p>
          <a:p>
            <a:r>
              <a:rPr lang="cs-CZ" dirty="0" smtClean="0"/>
              <a:t>modrá kniha (</a:t>
            </a:r>
            <a:r>
              <a:rPr lang="cs-CZ" dirty="0" err="1" smtClean="0"/>
              <a:t>blue</a:t>
            </a:r>
            <a:r>
              <a:rPr lang="cs-CZ" dirty="0" smtClean="0"/>
              <a:t> </a:t>
            </a:r>
            <a:r>
              <a:rPr lang="cs-CZ" dirty="0" err="1" smtClean="0"/>
              <a:t>book</a:t>
            </a:r>
            <a:r>
              <a:rPr lang="cs-CZ" dirty="0" smtClean="0"/>
              <a:t>) - </a:t>
            </a:r>
            <a:r>
              <a:rPr lang="cs-CZ" dirty="0" err="1" smtClean="0">
                <a:hlinkClick r:id="rId7" action="ppaction://hlinkfile" tooltip="Enhanced CD (stránka neexistuje)"/>
              </a:rPr>
              <a:t>Enhanced</a:t>
            </a:r>
            <a:r>
              <a:rPr lang="cs-CZ" dirty="0" smtClean="0">
                <a:hlinkClick r:id="rId7" action="ppaction://hlinkfile" tooltip="Enhanced CD (stránka neexistuje)"/>
              </a:rPr>
              <a:t> CD</a:t>
            </a:r>
            <a:r>
              <a:rPr lang="cs-CZ" dirty="0" smtClean="0"/>
              <a:t>, </a:t>
            </a:r>
            <a:r>
              <a:rPr lang="cs-CZ" dirty="0" err="1" smtClean="0">
                <a:hlinkClick r:id="rId8" action="ppaction://hlinkfile" tooltip="CD plus (stránka neexistuje)"/>
              </a:rPr>
              <a:t>CD</a:t>
            </a:r>
            <a:r>
              <a:rPr lang="cs-CZ" dirty="0" smtClean="0">
                <a:hlinkClick r:id="rId8" action="ppaction://hlinkfile" tooltip="CD plus (stránka neexistuje)"/>
              </a:rPr>
              <a:t> plus</a:t>
            </a:r>
            <a:r>
              <a:rPr lang="cs-CZ" dirty="0" smtClean="0"/>
              <a:t> a </a:t>
            </a:r>
            <a:r>
              <a:rPr lang="cs-CZ" dirty="0" smtClean="0">
                <a:hlinkClick r:id="rId9" action="ppaction://hlinkfile" tooltip="CD-G (stránka neexistuje)"/>
              </a:rPr>
              <a:t>CD-G</a:t>
            </a:r>
            <a:r>
              <a:rPr lang="cs-CZ" dirty="0" smtClean="0"/>
              <a:t> </a:t>
            </a:r>
          </a:p>
          <a:p>
            <a:r>
              <a:rPr lang="cs-CZ" dirty="0" smtClean="0"/>
              <a:t>béžová kniha (</a:t>
            </a:r>
            <a:r>
              <a:rPr lang="cs-CZ" dirty="0" err="1" smtClean="0"/>
              <a:t>beige</a:t>
            </a:r>
            <a:r>
              <a:rPr lang="cs-CZ" dirty="0" smtClean="0"/>
              <a:t> </a:t>
            </a:r>
            <a:r>
              <a:rPr lang="cs-CZ" dirty="0" err="1" smtClean="0"/>
              <a:t>book</a:t>
            </a:r>
            <a:r>
              <a:rPr lang="cs-CZ" dirty="0" smtClean="0"/>
              <a:t>) - </a:t>
            </a:r>
            <a:r>
              <a:rPr lang="cs-CZ" dirty="0" err="1" smtClean="0">
                <a:hlinkClick r:id="rId10" action="ppaction://hlinkfile" tooltip="PhotoCD (stránka neexistuje)"/>
              </a:rPr>
              <a:t>PhotoCD</a:t>
            </a:r>
            <a:r>
              <a:rPr lang="cs-CZ" dirty="0" smtClean="0"/>
              <a:t> </a:t>
            </a:r>
          </a:p>
          <a:p>
            <a:r>
              <a:rPr lang="cs-CZ" dirty="0" smtClean="0"/>
              <a:t>šarlatová kniha (</a:t>
            </a:r>
            <a:r>
              <a:rPr lang="cs-CZ" dirty="0" err="1" smtClean="0"/>
              <a:t>scarlet</a:t>
            </a:r>
            <a:r>
              <a:rPr lang="cs-CZ" dirty="0" smtClean="0"/>
              <a:t> </a:t>
            </a:r>
            <a:r>
              <a:rPr lang="cs-CZ" dirty="0" err="1" smtClean="0"/>
              <a:t>book</a:t>
            </a:r>
            <a:r>
              <a:rPr lang="cs-CZ" dirty="0" smtClean="0"/>
              <a:t>) - </a:t>
            </a:r>
            <a:r>
              <a:rPr lang="cs-CZ" dirty="0" smtClean="0">
                <a:hlinkClick r:id="rId11" action="ppaction://hlinkfile" tooltip="SACD"/>
              </a:rPr>
              <a:t>SACD</a:t>
            </a:r>
            <a:r>
              <a:rPr lang="cs-CZ" dirty="0" smtClean="0"/>
              <a:t> </a:t>
            </a:r>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571472" y="1643050"/>
            <a:ext cx="5545137" cy="1855787"/>
          </a:xfrm>
          <a:prstGeom prst="rect">
            <a:avLst/>
          </a:prstGeom>
          <a:noFill/>
          <a:ln w="9525">
            <a:noFill/>
            <a:miter lim="800000"/>
            <a:headEnd/>
            <a:tailEnd/>
          </a:ln>
          <a:effectLst/>
        </p:spPr>
        <p:txBody>
          <a:bodyPr>
            <a:spAutoFit/>
          </a:bodyPr>
          <a:lstStyle/>
          <a:p>
            <a:r>
              <a:rPr lang="cs-CZ" sz="1400" b="1" dirty="0"/>
              <a:t>Centrální procesorová jednotka – zkráceně procesor, je něco jako mozek celého počítače. Na jeho výkonu a rychlosti nejvíce závisí zda bude počítač hbitý nebo líný. Provádí veškeré výpočty, komunikuje se všemi komponenty, zajišťuje výměnu dat a to všechno rychlostí až čtyři miliardy cyklů za vteřinu.</a:t>
            </a:r>
            <a:br>
              <a:rPr lang="cs-CZ" sz="1400" b="1" dirty="0"/>
            </a:br>
            <a:endParaRPr lang="cs-CZ" sz="1400" b="1" dirty="0"/>
          </a:p>
          <a:p>
            <a:r>
              <a:rPr lang="cs-CZ" sz="1400" b="1" dirty="0"/>
              <a:t>Protože při práci vydává značné teplo, musí být opatřen</a:t>
            </a:r>
          </a:p>
          <a:p>
            <a:r>
              <a:rPr lang="cs-CZ" sz="1400" b="1" dirty="0"/>
              <a:t>chladičem a ventilátorem.</a:t>
            </a:r>
            <a:r>
              <a:rPr lang="cs-CZ" b="1" dirty="0"/>
              <a:t> </a:t>
            </a:r>
          </a:p>
        </p:txBody>
      </p:sp>
      <p:pic>
        <p:nvPicPr>
          <p:cNvPr id="25607" name="Picture 7" descr="chladic"/>
          <p:cNvPicPr>
            <a:picLocks noChangeAspect="1" noChangeArrowheads="1"/>
          </p:cNvPicPr>
          <p:nvPr/>
        </p:nvPicPr>
        <p:blipFill>
          <a:blip r:embed="rId2" cstate="print"/>
          <a:srcRect/>
          <a:stretch>
            <a:fillRect/>
          </a:stretch>
        </p:blipFill>
        <p:spPr bwMode="auto">
          <a:xfrm>
            <a:off x="6227763" y="549275"/>
            <a:ext cx="2579687" cy="2201863"/>
          </a:xfrm>
          <a:prstGeom prst="rect">
            <a:avLst/>
          </a:prstGeom>
          <a:noFill/>
        </p:spPr>
      </p:pic>
      <p:pic>
        <p:nvPicPr>
          <p:cNvPr id="25610" name="Picture 10" descr="CPU-Intel-kopie"/>
          <p:cNvPicPr>
            <a:picLocks noChangeAspect="1" noChangeArrowheads="1"/>
          </p:cNvPicPr>
          <p:nvPr/>
        </p:nvPicPr>
        <p:blipFill>
          <a:blip r:embed="rId3" cstate="print"/>
          <a:srcRect/>
          <a:stretch>
            <a:fillRect/>
          </a:stretch>
        </p:blipFill>
        <p:spPr bwMode="auto">
          <a:xfrm>
            <a:off x="611188" y="3500438"/>
            <a:ext cx="2374900" cy="2098675"/>
          </a:xfrm>
          <a:prstGeom prst="rect">
            <a:avLst/>
          </a:prstGeom>
          <a:noFill/>
        </p:spPr>
      </p:pic>
      <p:pic>
        <p:nvPicPr>
          <p:cNvPr id="25613" name="Picture 13" descr="CPU-Opetron-kopie"/>
          <p:cNvPicPr>
            <a:picLocks noChangeAspect="1" noChangeArrowheads="1"/>
          </p:cNvPicPr>
          <p:nvPr/>
        </p:nvPicPr>
        <p:blipFill>
          <a:blip r:embed="rId4" cstate="print"/>
          <a:srcRect/>
          <a:stretch>
            <a:fillRect/>
          </a:stretch>
        </p:blipFill>
        <p:spPr bwMode="auto">
          <a:xfrm>
            <a:off x="5689600" y="3500438"/>
            <a:ext cx="3454400" cy="2298700"/>
          </a:xfrm>
          <a:prstGeom prst="rect">
            <a:avLst/>
          </a:prstGeom>
          <a:noFill/>
        </p:spPr>
      </p:pic>
      <p:sp>
        <p:nvSpPr>
          <p:cNvPr id="25614" name="Text Box 14"/>
          <p:cNvSpPr txBox="1">
            <a:spLocks noChangeArrowheads="1"/>
          </p:cNvSpPr>
          <p:nvPr/>
        </p:nvSpPr>
        <p:spPr bwMode="auto">
          <a:xfrm>
            <a:off x="2987675" y="3644900"/>
            <a:ext cx="2755900" cy="2219325"/>
          </a:xfrm>
          <a:prstGeom prst="rect">
            <a:avLst/>
          </a:prstGeom>
          <a:noFill/>
          <a:ln w="9525">
            <a:noFill/>
            <a:miter lim="800000"/>
            <a:headEnd/>
            <a:tailEnd/>
          </a:ln>
          <a:effectLst/>
        </p:spPr>
        <p:txBody>
          <a:bodyPr>
            <a:spAutoFit/>
          </a:bodyPr>
          <a:lstStyle/>
          <a:p>
            <a:r>
              <a:rPr lang="cs-CZ" sz="1400" b="1"/>
              <a:t>V současné době se v osobních počítačích můžeme setkat s procesory pouze dvou výrobců, a to Intel a AMD. Každý z nich vyrábí mnoho typů lišící se rychlostí, výkonem a provedením patice, tzv. socketem. Mezi jednotlivými typy je také značný rozdíl v ceně. </a:t>
            </a:r>
          </a:p>
        </p:txBody>
      </p:sp>
      <p:sp>
        <p:nvSpPr>
          <p:cNvPr id="25615" name="Rectangle 15"/>
          <p:cNvSpPr>
            <a:spLocks noGrp="1" noChangeArrowheads="1"/>
          </p:cNvSpPr>
          <p:nvPr>
            <p:ph type="title"/>
          </p:nvPr>
        </p:nvSpPr>
        <p:spPr>
          <a:xfrm>
            <a:off x="611188" y="476250"/>
            <a:ext cx="3168650" cy="490538"/>
          </a:xfrm>
        </p:spPr>
        <p:txBody>
          <a:bodyPr/>
          <a:lstStyle/>
          <a:p>
            <a:pPr algn="l"/>
            <a:r>
              <a:rPr lang="cs-CZ" sz="2400" b="1"/>
              <a:t>Procesor (CPU)</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DVD</a:t>
            </a:r>
            <a:endParaRPr lang="cs-CZ" dirty="0"/>
          </a:p>
        </p:txBody>
      </p:sp>
      <p:sp>
        <p:nvSpPr>
          <p:cNvPr id="3" name="Zástupný symbol pro obsah 2"/>
          <p:cNvSpPr>
            <a:spLocks noGrp="1"/>
          </p:cNvSpPr>
          <p:nvPr>
            <p:ph idx="1"/>
          </p:nvPr>
        </p:nvSpPr>
        <p:spPr/>
        <p:txBody>
          <a:bodyPr>
            <a:normAutofit fontScale="92500" lnSpcReduction="10000"/>
          </a:bodyPr>
          <a:lstStyle/>
          <a:p>
            <a:pPr>
              <a:buNone/>
            </a:pPr>
            <a:r>
              <a:rPr lang="cs-CZ" dirty="0" smtClean="0"/>
              <a:t>DVD = Digital </a:t>
            </a:r>
            <a:r>
              <a:rPr lang="cs-CZ" dirty="0" err="1" smtClean="0"/>
              <a:t>Versatile</a:t>
            </a:r>
            <a:r>
              <a:rPr lang="cs-CZ" dirty="0" smtClean="0"/>
              <a:t> </a:t>
            </a:r>
            <a:r>
              <a:rPr lang="cs-CZ" dirty="0" err="1" smtClean="0"/>
              <a:t>Disc</a:t>
            </a:r>
            <a:endParaRPr lang="cs-CZ" dirty="0" smtClean="0"/>
          </a:p>
          <a:p>
            <a:r>
              <a:rPr lang="cs-CZ" dirty="0" smtClean="0"/>
              <a:t>DVD+, </a:t>
            </a:r>
            <a:r>
              <a:rPr lang="cs-CZ" dirty="0" err="1" smtClean="0"/>
              <a:t>DVD</a:t>
            </a:r>
            <a:r>
              <a:rPr lang="cs-CZ" dirty="0" smtClean="0"/>
              <a:t>- (původně dvě skupiny výrobců, každá měla vlastní normy)</a:t>
            </a:r>
          </a:p>
          <a:p>
            <a:r>
              <a:rPr lang="cs-CZ" dirty="0" smtClean="0"/>
              <a:t>Varianty:</a:t>
            </a:r>
          </a:p>
          <a:p>
            <a:pPr lvl="1"/>
            <a:r>
              <a:rPr lang="cs-CZ" dirty="0" smtClean="0"/>
              <a:t>Jednostranné</a:t>
            </a:r>
          </a:p>
          <a:p>
            <a:pPr lvl="2"/>
            <a:r>
              <a:rPr lang="cs-CZ" dirty="0" smtClean="0"/>
              <a:t>Jednovrstvé – kapacita 4,7 GB (DVD-5)</a:t>
            </a:r>
          </a:p>
          <a:p>
            <a:pPr lvl="2"/>
            <a:r>
              <a:rPr lang="cs-CZ" dirty="0" smtClean="0"/>
              <a:t>Dvouvrstvé – 8,5 GB (DVD-9)</a:t>
            </a:r>
          </a:p>
          <a:p>
            <a:pPr lvl="1"/>
            <a:r>
              <a:rPr lang="cs-CZ" dirty="0" smtClean="0"/>
              <a:t>Oboustranné</a:t>
            </a:r>
          </a:p>
          <a:p>
            <a:pPr lvl="2"/>
            <a:r>
              <a:rPr lang="cs-CZ" dirty="0" smtClean="0"/>
              <a:t>Jednovrstvé – 9,4 GB (DVD-10, DS/SL)</a:t>
            </a:r>
          </a:p>
          <a:p>
            <a:pPr lvl="2"/>
            <a:r>
              <a:rPr lang="cs-CZ" dirty="0" smtClean="0"/>
              <a:t>Dvouvrstvé – 17 GB (DVD-18, DS/DL)</a:t>
            </a:r>
            <a:endParaRPr lang="cs-CZ"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DVD</a:t>
            </a:r>
            <a:endParaRPr lang="cs-CZ" dirty="0"/>
          </a:p>
        </p:txBody>
      </p:sp>
      <p:sp>
        <p:nvSpPr>
          <p:cNvPr id="3" name="Zástupný symbol pro obsah 2"/>
          <p:cNvSpPr>
            <a:spLocks noGrp="1"/>
          </p:cNvSpPr>
          <p:nvPr>
            <p:ph idx="1"/>
          </p:nvPr>
        </p:nvSpPr>
        <p:spPr/>
        <p:txBody>
          <a:bodyPr/>
          <a:lstStyle/>
          <a:p>
            <a:r>
              <a:rPr lang="cs-CZ" dirty="0" smtClean="0"/>
              <a:t>Kapacita DVD nespočívá pouze na vrstvách, ale i na hustotě ( velikost „</a:t>
            </a:r>
            <a:r>
              <a:rPr lang="cs-CZ" dirty="0" err="1" smtClean="0"/>
              <a:t>pitů</a:t>
            </a:r>
            <a:r>
              <a:rPr lang="cs-CZ" dirty="0" smtClean="0"/>
              <a:t>“ CD-1,6 mikrometru, DVD 0,74)</a:t>
            </a:r>
          </a:p>
          <a:p>
            <a:r>
              <a:rPr lang="cs-CZ" dirty="0" smtClean="0"/>
              <a:t>Mechaniky DVD umí číst i CD – </a:t>
            </a:r>
            <a:r>
              <a:rPr lang="cs-CZ" dirty="0" err="1" smtClean="0"/>
              <a:t>dvoučočkové</a:t>
            </a:r>
            <a:r>
              <a:rPr lang="cs-CZ" dirty="0" smtClean="0"/>
              <a:t> systémy</a:t>
            </a:r>
          </a:p>
          <a:p>
            <a:r>
              <a:rPr lang="cs-CZ" dirty="0" smtClean="0"/>
              <a:t>DVD-ROM, DVD-RW</a:t>
            </a:r>
            <a:endParaRPr lang="cs-C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Nástupce DVD</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HD-DVD - neúspěšný</a:t>
            </a:r>
          </a:p>
          <a:p>
            <a:r>
              <a:rPr lang="cs-CZ" dirty="0" err="1" smtClean="0"/>
              <a:t>Blue</a:t>
            </a:r>
            <a:r>
              <a:rPr lang="cs-CZ" dirty="0" smtClean="0"/>
              <a:t> </a:t>
            </a:r>
            <a:r>
              <a:rPr lang="cs-CZ" dirty="0" err="1" smtClean="0"/>
              <a:t>Ray</a:t>
            </a:r>
            <a:endParaRPr lang="cs-CZ" dirty="0" smtClean="0"/>
          </a:p>
          <a:p>
            <a:endParaRPr lang="cs-CZ" dirty="0" smtClean="0"/>
          </a:p>
          <a:p>
            <a:pPr>
              <a:buNone/>
            </a:pPr>
            <a:r>
              <a:rPr lang="cs-CZ" sz="2600" b="1" dirty="0" err="1" smtClean="0"/>
              <a:t>Blu</a:t>
            </a:r>
            <a:r>
              <a:rPr lang="cs-CZ" sz="2600" b="1" dirty="0" smtClean="0"/>
              <a:t>-</a:t>
            </a:r>
            <a:r>
              <a:rPr lang="cs-CZ" sz="2600" b="1" dirty="0" err="1" smtClean="0"/>
              <a:t>ray</a:t>
            </a:r>
            <a:r>
              <a:rPr lang="cs-CZ" sz="2600" b="1" dirty="0" smtClean="0"/>
              <a:t> disk</a:t>
            </a:r>
            <a:r>
              <a:rPr lang="cs-CZ" sz="2600" dirty="0" smtClean="0"/>
              <a:t> patří k třetí generaci optických disků, určených pro ukládání digitálních dat. Data se ukládají ve stopě tvaru spirály 0,1 mm pod povrch disku, příčný odstup stop je 0,35 </a:t>
            </a:r>
            <a:r>
              <a:rPr lang="el-GR" sz="2600" dirty="0" smtClean="0"/>
              <a:t>μ</a:t>
            </a:r>
            <a:r>
              <a:rPr lang="cs-CZ" sz="2600" dirty="0" smtClean="0"/>
              <a:t>m. Pro čtení disků </a:t>
            </a:r>
            <a:r>
              <a:rPr lang="cs-CZ" sz="2600" dirty="0" err="1" smtClean="0"/>
              <a:t>Blu</a:t>
            </a:r>
            <a:r>
              <a:rPr lang="cs-CZ" sz="2600" dirty="0" smtClean="0"/>
              <a:t>-</a:t>
            </a:r>
            <a:r>
              <a:rPr lang="cs-CZ" sz="2600" dirty="0" err="1" smtClean="0"/>
              <a:t>ray</a:t>
            </a:r>
            <a:r>
              <a:rPr lang="cs-CZ" sz="2600" dirty="0" smtClean="0"/>
              <a:t> se používá laserové světlo s vlnovou délkou 405 </a:t>
            </a:r>
            <a:r>
              <a:rPr lang="cs-CZ" sz="2600" dirty="0" err="1" smtClean="0"/>
              <a:t>nm</a:t>
            </a:r>
            <a:r>
              <a:rPr lang="cs-CZ" sz="2600" dirty="0" smtClean="0"/>
              <a:t>. Technologii vyvinula japonská firma Sony, podílí se na ní také např. firma Philips. Název disku pochází z anglického </a:t>
            </a:r>
            <a:r>
              <a:rPr lang="cs-CZ" sz="2600" i="1" dirty="0" err="1" smtClean="0"/>
              <a:t>Blue</a:t>
            </a:r>
            <a:r>
              <a:rPr lang="cs-CZ" sz="2600" i="1" dirty="0" smtClean="0"/>
              <a:t> </a:t>
            </a:r>
            <a:r>
              <a:rPr lang="cs-CZ" sz="2600" i="1" dirty="0" err="1" smtClean="0"/>
              <a:t>ray</a:t>
            </a:r>
            <a:r>
              <a:rPr lang="cs-CZ" sz="2600" dirty="0" smtClean="0"/>
              <a:t>, tj. modrý paprsek, označení související s barvou světla používaného ke čtení.</a:t>
            </a:r>
          </a:p>
          <a:p>
            <a:endParaRPr lang="cs-CZ"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Kapacity </a:t>
            </a:r>
            <a:r>
              <a:rPr lang="cs-CZ" dirty="0" err="1" smtClean="0"/>
              <a:t>blu</a:t>
            </a:r>
            <a:r>
              <a:rPr lang="cs-CZ" dirty="0" smtClean="0"/>
              <a:t>-</a:t>
            </a:r>
            <a:r>
              <a:rPr lang="cs-CZ" dirty="0" err="1" smtClean="0"/>
              <a:t>ray</a:t>
            </a:r>
            <a:endParaRPr lang="cs-CZ" dirty="0"/>
          </a:p>
        </p:txBody>
      </p:sp>
      <p:sp>
        <p:nvSpPr>
          <p:cNvPr id="3" name="Zástupný symbol pro obsah 2"/>
          <p:cNvSpPr>
            <a:spLocks noGrp="1"/>
          </p:cNvSpPr>
          <p:nvPr>
            <p:ph idx="1"/>
          </p:nvPr>
        </p:nvSpPr>
        <p:spPr/>
        <p:txBody>
          <a:bodyPr/>
          <a:lstStyle/>
          <a:p>
            <a:r>
              <a:rPr lang="cs-CZ" dirty="0" smtClean="0"/>
              <a:t>8 cm</a:t>
            </a:r>
          </a:p>
          <a:p>
            <a:pPr lvl="1"/>
            <a:r>
              <a:rPr lang="cs-CZ" dirty="0" smtClean="0"/>
              <a:t>Jednovrstvý – 7,8 GB</a:t>
            </a:r>
          </a:p>
          <a:p>
            <a:pPr lvl="1"/>
            <a:r>
              <a:rPr lang="cs-CZ" dirty="0" smtClean="0"/>
              <a:t>Dvouvrstvý – 15,6 GB</a:t>
            </a:r>
          </a:p>
          <a:p>
            <a:r>
              <a:rPr lang="cs-CZ" dirty="0" smtClean="0"/>
              <a:t>12 cm</a:t>
            </a:r>
          </a:p>
          <a:p>
            <a:pPr lvl="1"/>
            <a:r>
              <a:rPr lang="cs-CZ" dirty="0" smtClean="0"/>
              <a:t>Jednovrstvý – 25 GB</a:t>
            </a:r>
          </a:p>
          <a:p>
            <a:pPr lvl="1"/>
            <a:r>
              <a:rPr lang="cs-CZ" dirty="0" smtClean="0"/>
              <a:t>Dvouvrstvý – 50 GB</a:t>
            </a:r>
            <a:endParaRPr lang="cs-CZ" dirty="0"/>
          </a:p>
        </p:txBody>
      </p:sp>
      <p:pic>
        <p:nvPicPr>
          <p:cNvPr id="40962" name="Picture 2" descr="http://upload.wikimedia.org/wikipedia/commons/thumb/d/d7/Bluray.png/220px-Bluray.png"/>
          <p:cNvPicPr>
            <a:picLocks noChangeAspect="1" noChangeArrowheads="1"/>
          </p:cNvPicPr>
          <p:nvPr/>
        </p:nvPicPr>
        <p:blipFill>
          <a:blip r:embed="rId2" cstate="print"/>
          <a:srcRect/>
          <a:stretch>
            <a:fillRect/>
          </a:stretch>
        </p:blipFill>
        <p:spPr bwMode="auto">
          <a:xfrm>
            <a:off x="5652120" y="1628800"/>
            <a:ext cx="2527548" cy="2527549"/>
          </a:xfrm>
          <a:prstGeom prst="rect">
            <a:avLst/>
          </a:prstGeom>
          <a:noFill/>
        </p:spPr>
      </p:pic>
      <p:pic>
        <p:nvPicPr>
          <p:cNvPr id="40964" name="Picture 4" descr="https://encrypted-tbn3.gstatic.com/images?q=tbn:ANd9GcTRykJ_NEcTDomLKMhmZDmJbe5KERmoo8DRUUGyKohlsiQUzeVFNA"/>
          <p:cNvPicPr>
            <a:picLocks noChangeAspect="1" noChangeArrowheads="1"/>
          </p:cNvPicPr>
          <p:nvPr/>
        </p:nvPicPr>
        <p:blipFill>
          <a:blip r:embed="rId3" cstate="print"/>
          <a:srcRect/>
          <a:stretch>
            <a:fillRect/>
          </a:stretch>
        </p:blipFill>
        <p:spPr bwMode="auto">
          <a:xfrm>
            <a:off x="5940152" y="4509120"/>
            <a:ext cx="2200275" cy="207645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Páskové jednotky - </a:t>
            </a:r>
            <a:r>
              <a:rPr lang="cs-CZ" dirty="0" err="1" smtClean="0"/>
              <a:t>streamery</a:t>
            </a:r>
            <a:endParaRPr lang="cs-CZ" dirty="0"/>
          </a:p>
        </p:txBody>
      </p:sp>
      <p:sp>
        <p:nvSpPr>
          <p:cNvPr id="3" name="Zástupný symbol pro obsah 2"/>
          <p:cNvSpPr>
            <a:spLocks noGrp="1"/>
          </p:cNvSpPr>
          <p:nvPr>
            <p:ph idx="1"/>
          </p:nvPr>
        </p:nvSpPr>
        <p:spPr/>
        <p:txBody>
          <a:bodyPr/>
          <a:lstStyle/>
          <a:p>
            <a:r>
              <a:rPr lang="cs-CZ" dirty="0" smtClean="0"/>
              <a:t>Sekvenční zařízení</a:t>
            </a:r>
          </a:p>
          <a:p>
            <a:r>
              <a:rPr lang="cs-CZ" dirty="0" smtClean="0"/>
              <a:t>Připojení: IDE, SCSI, řadič disket</a:t>
            </a:r>
          </a:p>
          <a:p>
            <a:r>
              <a:rPr lang="cs-CZ" dirty="0" smtClean="0"/>
              <a:t>Páskové </a:t>
            </a:r>
            <a:r>
              <a:rPr lang="cs-CZ" dirty="0" err="1" smtClean="0"/>
              <a:t>streamery</a:t>
            </a:r>
            <a:r>
              <a:rPr lang="cs-CZ" dirty="0" smtClean="0"/>
              <a:t> – interní, externí</a:t>
            </a:r>
            <a:endParaRPr lang="cs-CZ" dirty="0"/>
          </a:p>
        </p:txBody>
      </p:sp>
      <p:pic>
        <p:nvPicPr>
          <p:cNvPr id="39938" name="Picture 2" descr="https://encrypted-tbn2.gstatic.com/images?q=tbn:ANd9GcTohS9Nn1IyaxN3fSPwPGkgCEadQdQbmYIIAkI-N-QlRAH7Q_jdbg"/>
          <p:cNvPicPr>
            <a:picLocks noChangeAspect="1" noChangeArrowheads="1"/>
          </p:cNvPicPr>
          <p:nvPr/>
        </p:nvPicPr>
        <p:blipFill>
          <a:blip r:embed="rId2" cstate="print"/>
          <a:srcRect/>
          <a:stretch>
            <a:fillRect/>
          </a:stretch>
        </p:blipFill>
        <p:spPr bwMode="auto">
          <a:xfrm>
            <a:off x="1043608" y="3658708"/>
            <a:ext cx="3672408" cy="2339364"/>
          </a:xfrm>
          <a:prstGeom prst="rect">
            <a:avLst/>
          </a:prstGeom>
          <a:noFill/>
        </p:spPr>
      </p:pic>
      <p:pic>
        <p:nvPicPr>
          <p:cNvPr id="39940" name="Picture 4" descr="https://encrypted-tbn2.gstatic.com/images?q=tbn:ANd9GcTgcKCWy4fjb6QnixaK6l80FWbccC0p-bmYuSxWfbWmLddTRn_J"/>
          <p:cNvPicPr>
            <a:picLocks noChangeAspect="1" noChangeArrowheads="1"/>
          </p:cNvPicPr>
          <p:nvPr/>
        </p:nvPicPr>
        <p:blipFill>
          <a:blip r:embed="rId3" cstate="print"/>
          <a:srcRect/>
          <a:stretch>
            <a:fillRect/>
          </a:stretch>
        </p:blipFill>
        <p:spPr bwMode="auto">
          <a:xfrm>
            <a:off x="5220071" y="3789040"/>
            <a:ext cx="3340139" cy="2385815"/>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Rozšiřující karty</a:t>
            </a:r>
            <a:endParaRPr lang="cs-CZ" dirty="0"/>
          </a:p>
        </p:txBody>
      </p:sp>
      <p:sp>
        <p:nvSpPr>
          <p:cNvPr id="3" name="Zástupný symbol pro obsah 2"/>
          <p:cNvSpPr>
            <a:spLocks noGrp="1"/>
          </p:cNvSpPr>
          <p:nvPr>
            <p:ph idx="1"/>
          </p:nvPr>
        </p:nvSpPr>
        <p:spPr/>
        <p:txBody>
          <a:bodyPr>
            <a:normAutofit/>
          </a:bodyPr>
          <a:lstStyle/>
          <a:p>
            <a:r>
              <a:rPr lang="cs-CZ" dirty="0" smtClean="0"/>
              <a:t>Dříve se používaly také ISA, VESA</a:t>
            </a:r>
          </a:p>
          <a:p>
            <a:r>
              <a:rPr lang="cs-CZ" dirty="0" smtClean="0"/>
              <a:t>AGP – pro grafické karty</a:t>
            </a:r>
          </a:p>
          <a:p>
            <a:r>
              <a:rPr lang="cs-CZ" dirty="0" smtClean="0"/>
              <a:t>PCI (=</a:t>
            </a:r>
            <a:r>
              <a:rPr lang="cs-CZ" dirty="0" err="1" smtClean="0"/>
              <a:t>Peripheral</a:t>
            </a:r>
            <a:r>
              <a:rPr lang="cs-CZ" dirty="0" smtClean="0"/>
              <a:t> </a:t>
            </a:r>
            <a:r>
              <a:rPr lang="cs-CZ" dirty="0" err="1" smtClean="0"/>
              <a:t>Component</a:t>
            </a:r>
            <a:r>
              <a:rPr lang="cs-CZ" dirty="0" smtClean="0"/>
              <a:t> </a:t>
            </a:r>
            <a:r>
              <a:rPr lang="cs-CZ" dirty="0" err="1" smtClean="0"/>
              <a:t>Interconnect</a:t>
            </a:r>
            <a:r>
              <a:rPr lang="cs-CZ" dirty="0" smtClean="0"/>
              <a:t>) – sběrnice pro připojení periferií k základní desce, paralelní přenos dat</a:t>
            </a:r>
          </a:p>
          <a:p>
            <a:r>
              <a:rPr lang="cs-CZ" dirty="0" smtClean="0"/>
              <a:t>PCI Express</a:t>
            </a:r>
          </a:p>
          <a:p>
            <a:pPr lvl="1"/>
            <a:r>
              <a:rPr lang="cs-CZ" dirty="0" smtClean="0"/>
              <a:t>PCI Express 1 (šířka 1 bit ) – zvukové karty</a:t>
            </a:r>
          </a:p>
          <a:p>
            <a:pPr lvl="1"/>
            <a:r>
              <a:rPr lang="cs-CZ" dirty="0" smtClean="0"/>
              <a:t>PCI Express 16 – grafické karty, náhrada AGP</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0050" name="Picture 2" descr="http://images.yourdictionary.com/images/computer/PCXSLOTS.GIF"/>
          <p:cNvPicPr>
            <a:picLocks noChangeAspect="1" noChangeArrowheads="1"/>
          </p:cNvPicPr>
          <p:nvPr/>
        </p:nvPicPr>
        <p:blipFill>
          <a:blip r:embed="rId2" cstate="print"/>
          <a:srcRect/>
          <a:stretch>
            <a:fillRect/>
          </a:stretch>
        </p:blipFill>
        <p:spPr bwMode="auto">
          <a:xfrm>
            <a:off x="1691680" y="626891"/>
            <a:ext cx="5040560" cy="5327773"/>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buNone/>
            </a:pPr>
            <a:r>
              <a:rPr lang="cs-CZ" sz="1800" dirty="0" smtClean="0"/>
              <a:t>Zdroj: https://ist94.wikispaces.com/Motherboards</a:t>
            </a:r>
            <a:endParaRPr lang="cs-CZ" sz="1800" dirty="0"/>
          </a:p>
        </p:txBody>
      </p:sp>
      <p:pic>
        <p:nvPicPr>
          <p:cNvPr id="131074" name="Picture 2" descr="https://ist94.wikispaces.com/file/view/agp_pci_isa.jpg/31187483/agp_pci_isa.jpg"/>
          <p:cNvPicPr>
            <a:picLocks noChangeAspect="1" noChangeArrowheads="1"/>
          </p:cNvPicPr>
          <p:nvPr/>
        </p:nvPicPr>
        <p:blipFill>
          <a:blip r:embed="rId2" cstate="print"/>
          <a:srcRect/>
          <a:stretch>
            <a:fillRect/>
          </a:stretch>
        </p:blipFill>
        <p:spPr bwMode="auto">
          <a:xfrm>
            <a:off x="2051720" y="607322"/>
            <a:ext cx="5040560" cy="4877963"/>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Grafická karta</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Účelem GK je zobrazení obrazu na monitoru</a:t>
            </a:r>
          </a:p>
          <a:p>
            <a:r>
              <a:rPr lang="cs-CZ" dirty="0" smtClean="0"/>
              <a:t>Může být integrována na základní desce</a:t>
            </a:r>
          </a:p>
          <a:p>
            <a:r>
              <a:rPr lang="cs-CZ" dirty="0" smtClean="0"/>
              <a:t>Základem je řadič videa – generuje videosignály, obnova obrazu cyklickým čtením z video-RAM paměti</a:t>
            </a:r>
          </a:p>
          <a:p>
            <a:r>
              <a:rPr lang="cs-CZ" dirty="0" smtClean="0"/>
              <a:t>Typy:  </a:t>
            </a:r>
            <a:r>
              <a:rPr lang="cs-CZ" dirty="0" err="1" smtClean="0"/>
              <a:t>Hercules</a:t>
            </a:r>
            <a:r>
              <a:rPr lang="cs-CZ" dirty="0" smtClean="0"/>
              <a:t> (monochromatická), CGA, EGA, VGA, SVGA…</a:t>
            </a:r>
          </a:p>
          <a:p>
            <a:r>
              <a:rPr lang="cs-CZ" dirty="0" smtClean="0"/>
              <a:t>Textový režim</a:t>
            </a:r>
          </a:p>
          <a:p>
            <a:r>
              <a:rPr lang="cs-CZ" dirty="0" smtClean="0"/>
              <a:t>Grafický režim</a:t>
            </a:r>
          </a:p>
          <a:p>
            <a:pPr lvl="1"/>
            <a:r>
              <a:rPr lang="cs-CZ" dirty="0" smtClean="0"/>
              <a:t>Rozlišení</a:t>
            </a:r>
          </a:p>
          <a:p>
            <a:pPr lvl="1"/>
            <a:r>
              <a:rPr lang="cs-CZ" dirty="0" smtClean="0"/>
              <a:t>Matice znaku</a:t>
            </a:r>
          </a:p>
          <a:p>
            <a:pPr lvl="1"/>
            <a:r>
              <a:rPr lang="cs-CZ" dirty="0" smtClean="0"/>
              <a:t>Počet barev (barevná hloubka)</a:t>
            </a:r>
          </a:p>
          <a:p>
            <a:pPr lvl="1"/>
            <a:r>
              <a:rPr lang="cs-CZ" dirty="0" smtClean="0"/>
              <a:t>Frekvence - rychlost vykreslení v Hz</a:t>
            </a:r>
          </a:p>
          <a:p>
            <a:endParaRPr lang="cs-CZ" dirty="0" smtClean="0"/>
          </a:p>
          <a:p>
            <a:endParaRPr lang="cs-CZ" dirty="0" smtClean="0"/>
          </a:p>
          <a:p>
            <a:endParaRPr lang="cs-CZ"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Grafická karta </a:t>
            </a:r>
            <a:r>
              <a:rPr lang="cs-CZ" dirty="0" err="1" smtClean="0"/>
              <a:t>GeForce</a:t>
            </a:r>
            <a:r>
              <a:rPr lang="cs-CZ" dirty="0" smtClean="0"/>
              <a:t> GTX295</a:t>
            </a:r>
            <a:endParaRPr lang="cs-CZ" dirty="0"/>
          </a:p>
        </p:txBody>
      </p:sp>
      <p:pic>
        <p:nvPicPr>
          <p:cNvPr id="4" name="Zástupný symbol pro obsah 3" descr="geforce-gtx-295"/>
          <p:cNvPicPr>
            <a:picLocks noGrp="1"/>
          </p:cNvPicPr>
          <p:nvPr>
            <p:ph idx="1"/>
          </p:nvPr>
        </p:nvPicPr>
        <p:blipFill>
          <a:blip r:embed="rId2" cstate="print"/>
          <a:srcRect/>
          <a:stretch>
            <a:fillRect/>
          </a:stretch>
        </p:blipFill>
        <p:spPr bwMode="auto">
          <a:xfrm>
            <a:off x="683568" y="1412776"/>
            <a:ext cx="4248472" cy="3672408"/>
          </a:xfrm>
          <a:prstGeom prst="rect">
            <a:avLst/>
          </a:prstGeom>
          <a:noFill/>
          <a:ln w="9525">
            <a:noFill/>
            <a:miter lim="800000"/>
            <a:headEnd/>
            <a:tailEnd/>
          </a:ln>
        </p:spPr>
      </p:pic>
      <p:sp>
        <p:nvSpPr>
          <p:cNvPr id="5" name="TextovéPole 4"/>
          <p:cNvSpPr txBox="1"/>
          <p:nvPr/>
        </p:nvSpPr>
        <p:spPr>
          <a:xfrm>
            <a:off x="5286380" y="4357694"/>
            <a:ext cx="3071834" cy="646331"/>
          </a:xfrm>
          <a:prstGeom prst="rect">
            <a:avLst/>
          </a:prstGeom>
          <a:noFill/>
        </p:spPr>
        <p:txBody>
          <a:bodyPr wrap="square" rtlCol="0">
            <a:spAutoFit/>
          </a:bodyPr>
          <a:lstStyle/>
          <a:p>
            <a:r>
              <a:rPr lang="cs-CZ" dirty="0" smtClean="0"/>
              <a:t>PCI Expressx16, </a:t>
            </a:r>
          </a:p>
          <a:p>
            <a:r>
              <a:rPr lang="cs-CZ" dirty="0" smtClean="0"/>
              <a:t>2xDVI, 1xHDMI</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Procesor</a:t>
            </a:r>
            <a:endParaRPr lang="cs-CZ" dirty="0"/>
          </a:p>
        </p:txBody>
      </p:sp>
      <p:sp>
        <p:nvSpPr>
          <p:cNvPr id="3" name="TextovéPole 2"/>
          <p:cNvSpPr txBox="1"/>
          <p:nvPr/>
        </p:nvSpPr>
        <p:spPr>
          <a:xfrm>
            <a:off x="571472" y="1643050"/>
            <a:ext cx="7072362" cy="3785652"/>
          </a:xfrm>
          <a:prstGeom prst="rect">
            <a:avLst/>
          </a:prstGeom>
          <a:noFill/>
        </p:spPr>
        <p:txBody>
          <a:bodyPr wrap="square" rtlCol="0">
            <a:spAutoFit/>
          </a:bodyPr>
          <a:lstStyle/>
          <a:p>
            <a:pPr>
              <a:buFont typeface="Arial" pitchFamily="34" charset="0"/>
              <a:buChar char="•"/>
            </a:pPr>
            <a:r>
              <a:rPr lang="cs-CZ" dirty="0" smtClean="0"/>
              <a:t> </a:t>
            </a:r>
            <a:r>
              <a:rPr lang="cs-CZ" sz="2000" dirty="0" smtClean="0"/>
              <a:t>Čte z paměti strojové instrukce a na jejich základě vykonává program</a:t>
            </a:r>
          </a:p>
          <a:p>
            <a:pPr>
              <a:buFont typeface="Arial" pitchFamily="34" charset="0"/>
              <a:buChar char="•"/>
            </a:pPr>
            <a:r>
              <a:rPr lang="cs-CZ" sz="2000" dirty="0" smtClean="0"/>
              <a:t> elektronický integrovaný obvod</a:t>
            </a:r>
          </a:p>
          <a:p>
            <a:pPr>
              <a:buFont typeface="Arial" pitchFamily="34" charset="0"/>
              <a:buChar char="•"/>
            </a:pPr>
            <a:r>
              <a:rPr lang="cs-CZ" sz="2000" dirty="0" smtClean="0"/>
              <a:t> řadič, registry, ALU, FPU, </a:t>
            </a:r>
            <a:r>
              <a:rPr lang="cs-CZ" sz="2000" dirty="0" err="1" smtClean="0"/>
              <a:t>cache</a:t>
            </a:r>
            <a:r>
              <a:rPr lang="cs-CZ" sz="2000" dirty="0" smtClean="0"/>
              <a:t>, …</a:t>
            </a:r>
          </a:p>
          <a:p>
            <a:pPr>
              <a:buFont typeface="Arial" pitchFamily="34" charset="0"/>
              <a:buChar char="•"/>
            </a:pPr>
            <a:r>
              <a:rPr lang="cs-CZ" sz="2000" dirty="0" smtClean="0"/>
              <a:t> jádro procesoru (=procesor v tradičním pojetí, bez periferních částí jako je </a:t>
            </a:r>
            <a:r>
              <a:rPr lang="cs-CZ" sz="2000" dirty="0" err="1" smtClean="0"/>
              <a:t>cache</a:t>
            </a:r>
            <a:r>
              <a:rPr lang="cs-CZ" sz="2000" dirty="0" smtClean="0"/>
              <a:t> a periferní obvody)</a:t>
            </a:r>
          </a:p>
          <a:p>
            <a:pPr>
              <a:buFont typeface="Arial" pitchFamily="34" charset="0"/>
              <a:buChar char="•"/>
            </a:pPr>
            <a:r>
              <a:rPr lang="cs-CZ" sz="2000" dirty="0" smtClean="0"/>
              <a:t> </a:t>
            </a:r>
            <a:r>
              <a:rPr lang="cs-CZ" sz="2000" dirty="0" err="1" smtClean="0"/>
              <a:t>vícejádrový</a:t>
            </a:r>
            <a:r>
              <a:rPr lang="cs-CZ" sz="2000" dirty="0" smtClean="0"/>
              <a:t> – integrovaný obvod obsahuje několik jader + logiku sloužící k jejich propojení</a:t>
            </a:r>
          </a:p>
          <a:p>
            <a:pPr>
              <a:buFont typeface="Arial" pitchFamily="34" charset="0"/>
              <a:buChar char="•"/>
            </a:pPr>
            <a:r>
              <a:rPr lang="cs-CZ" sz="2000" dirty="0" smtClean="0"/>
              <a:t> kombinace s programovatelnými hradlovými poli (FPGA) – přizpůsobení procesoru aplikaci</a:t>
            </a:r>
          </a:p>
          <a:p>
            <a:pPr>
              <a:buFont typeface="Arial" pitchFamily="34" charset="0"/>
              <a:buChar char="•"/>
            </a:pPr>
            <a:r>
              <a:rPr lang="cs-CZ" sz="2000" dirty="0" smtClean="0"/>
              <a:t> </a:t>
            </a:r>
            <a:r>
              <a:rPr lang="cs-CZ" sz="2000" dirty="0" err="1" smtClean="0"/>
              <a:t>SoC</a:t>
            </a:r>
            <a:r>
              <a:rPr lang="cs-CZ" sz="2000" dirty="0" smtClean="0"/>
              <a:t> – </a:t>
            </a:r>
            <a:r>
              <a:rPr lang="cs-CZ" sz="2000" dirty="0" err="1" smtClean="0"/>
              <a:t>System</a:t>
            </a:r>
            <a:r>
              <a:rPr lang="cs-CZ" sz="2000" dirty="0" smtClean="0"/>
              <a:t> on </a:t>
            </a:r>
            <a:r>
              <a:rPr lang="cs-CZ" sz="2000" dirty="0" err="1" smtClean="0"/>
              <a:t>the</a:t>
            </a:r>
            <a:r>
              <a:rPr lang="cs-CZ" sz="2000" dirty="0" smtClean="0"/>
              <a:t> </a:t>
            </a:r>
            <a:r>
              <a:rPr lang="cs-CZ" sz="2000" dirty="0" err="1" smtClean="0"/>
              <a:t>Chip</a:t>
            </a:r>
            <a:r>
              <a:rPr lang="cs-CZ" sz="2000" dirty="0" smtClean="0"/>
              <a:t> – integrovaný obvod obsahující kromě procesoru i grafiku, zvuk a obvody pro připojení periferii</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Parametry grafické karty</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Grafický čip (GPU) – řadič paměti, </a:t>
            </a:r>
            <a:r>
              <a:rPr lang="cs-CZ" dirty="0" err="1" smtClean="0"/>
              <a:t>shadery</a:t>
            </a:r>
            <a:r>
              <a:rPr lang="cs-CZ" dirty="0" smtClean="0"/>
              <a:t>, TMU jednotky, ROP jednotky a další</a:t>
            </a:r>
          </a:p>
          <a:p>
            <a:r>
              <a:rPr lang="cs-CZ" dirty="0" smtClean="0"/>
              <a:t>Rychlost čipu a paměti</a:t>
            </a:r>
          </a:p>
          <a:p>
            <a:r>
              <a:rPr lang="cs-CZ" dirty="0" smtClean="0"/>
              <a:t>Velikost paměti (</a:t>
            </a:r>
            <a:r>
              <a:rPr lang="cs-CZ" dirty="0" err="1" smtClean="0"/>
              <a:t>GDDRx</a:t>
            </a:r>
            <a:r>
              <a:rPr lang="cs-CZ" dirty="0" smtClean="0"/>
              <a:t>, DDR), integrované GK využívají operační paměť</a:t>
            </a:r>
          </a:p>
          <a:p>
            <a:r>
              <a:rPr lang="cs-CZ" dirty="0" smtClean="0"/>
              <a:t>Sběrnice – AGP, Express PCI</a:t>
            </a:r>
          </a:p>
          <a:p>
            <a:r>
              <a:rPr lang="cs-CZ" dirty="0" smtClean="0"/>
              <a:t>Maximální rozlišení</a:t>
            </a:r>
          </a:p>
          <a:p>
            <a:r>
              <a:rPr lang="cs-CZ" dirty="0" smtClean="0"/>
              <a:t>Opakovací frekvence</a:t>
            </a:r>
          </a:p>
          <a:p>
            <a:r>
              <a:rPr lang="cs-CZ" dirty="0" smtClean="0"/>
              <a:t>Přídavné funkce (výstup na dva monitory, příjem TV signálu)</a:t>
            </a:r>
          </a:p>
          <a:p>
            <a:r>
              <a:rPr lang="cs-CZ" dirty="0" smtClean="0"/>
              <a:t>Úroveň ovladačů</a:t>
            </a:r>
          </a:p>
          <a:p>
            <a:r>
              <a:rPr lang="cs-CZ" dirty="0" smtClean="0"/>
              <a:t>Firmware (=BIOS) – informace o GK (takt, napětí, výrobce,…)</a:t>
            </a:r>
          </a:p>
          <a:p>
            <a:r>
              <a:rPr lang="cs-CZ" dirty="0" smtClean="0"/>
              <a:t>Výstupy (VGA, DVI (pro LCD a projektory), S-Video, </a:t>
            </a:r>
            <a:r>
              <a:rPr lang="cs-CZ" dirty="0" err="1" smtClean="0"/>
              <a:t>Composite</a:t>
            </a:r>
            <a:r>
              <a:rPr lang="cs-CZ" dirty="0" smtClean="0"/>
              <a:t> Video, HDMI (zařízení s vysokým rozlišením, např. televizory)</a:t>
            </a:r>
            <a:endParaRPr lang="cs-CZ"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Výrobci grafických karet</a:t>
            </a:r>
            <a:endParaRPr lang="cs-CZ" dirty="0"/>
          </a:p>
        </p:txBody>
      </p:sp>
      <p:sp>
        <p:nvSpPr>
          <p:cNvPr id="3" name="Zástupný symbol pro obsah 2"/>
          <p:cNvSpPr>
            <a:spLocks noGrp="1"/>
          </p:cNvSpPr>
          <p:nvPr>
            <p:ph idx="1"/>
          </p:nvPr>
        </p:nvSpPr>
        <p:spPr/>
        <p:txBody>
          <a:bodyPr/>
          <a:lstStyle/>
          <a:p>
            <a:r>
              <a:rPr lang="cs-CZ" dirty="0" err="1" smtClean="0"/>
              <a:t>nVidia</a:t>
            </a:r>
            <a:endParaRPr lang="cs-CZ" dirty="0" smtClean="0"/>
          </a:p>
          <a:p>
            <a:r>
              <a:rPr lang="cs-CZ" dirty="0" err="1" smtClean="0"/>
              <a:t>Ati</a:t>
            </a:r>
            <a:r>
              <a:rPr lang="cs-CZ" dirty="0" smtClean="0"/>
              <a:t> (AMD)</a:t>
            </a:r>
          </a:p>
          <a:p>
            <a:r>
              <a:rPr lang="cs-CZ" dirty="0" smtClean="0"/>
              <a:t>Intel</a:t>
            </a:r>
          </a:p>
          <a:p>
            <a:r>
              <a:rPr lang="cs-CZ" dirty="0" smtClean="0"/>
              <a:t>VIA</a:t>
            </a:r>
            <a:endParaRPr lang="cs-CZ" dirty="0"/>
          </a:p>
        </p:txBody>
      </p:sp>
      <p:pic>
        <p:nvPicPr>
          <p:cNvPr id="34818" name="Picture 2" descr="https://encrypted-tbn1.gstatic.com/images?q=tbn:ANd9GcTBM3NYZWc4Urt4cF3KUYsYzrkkXpv6qD318j4VEcHaU3idpduk"/>
          <p:cNvPicPr>
            <a:picLocks noChangeAspect="1" noChangeArrowheads="1"/>
          </p:cNvPicPr>
          <p:nvPr/>
        </p:nvPicPr>
        <p:blipFill>
          <a:blip r:embed="rId2" cstate="print"/>
          <a:srcRect/>
          <a:stretch>
            <a:fillRect/>
          </a:stretch>
        </p:blipFill>
        <p:spPr bwMode="auto">
          <a:xfrm>
            <a:off x="3491880" y="2430208"/>
            <a:ext cx="4320480" cy="3398324"/>
          </a:xfrm>
          <a:prstGeom prst="rect">
            <a:avLst/>
          </a:prstGeom>
          <a:noFill/>
        </p:spPr>
      </p:pic>
      <p:sp>
        <p:nvSpPr>
          <p:cNvPr id="5" name="TextovéPole 4"/>
          <p:cNvSpPr txBox="1"/>
          <p:nvPr/>
        </p:nvSpPr>
        <p:spPr>
          <a:xfrm>
            <a:off x="5004048" y="5805264"/>
            <a:ext cx="3168352" cy="369332"/>
          </a:xfrm>
          <a:prstGeom prst="rect">
            <a:avLst/>
          </a:prstGeom>
          <a:noFill/>
        </p:spPr>
        <p:txBody>
          <a:bodyPr wrap="square" rtlCol="0">
            <a:spAutoFit/>
          </a:bodyPr>
          <a:lstStyle/>
          <a:p>
            <a:r>
              <a:rPr lang="cs-CZ" dirty="0" smtClean="0"/>
              <a:t>MSI </a:t>
            </a:r>
            <a:r>
              <a:rPr lang="cs-CZ" dirty="0" err="1" smtClean="0"/>
              <a:t>Geminium</a:t>
            </a:r>
            <a:r>
              <a:rPr lang="cs-CZ" dirty="0" smtClean="0"/>
              <a:t>-Go</a:t>
            </a:r>
            <a:endParaRPr lang="cs-CZ"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3D akcelerátor</a:t>
            </a:r>
            <a:endParaRPr lang="cs-CZ" dirty="0"/>
          </a:p>
        </p:txBody>
      </p:sp>
      <p:sp>
        <p:nvSpPr>
          <p:cNvPr id="3" name="Zástupný symbol pro obsah 2"/>
          <p:cNvSpPr>
            <a:spLocks noGrp="1"/>
          </p:cNvSpPr>
          <p:nvPr>
            <p:ph idx="1"/>
          </p:nvPr>
        </p:nvSpPr>
        <p:spPr/>
        <p:txBody>
          <a:bodyPr>
            <a:normAutofit fontScale="92500"/>
          </a:bodyPr>
          <a:lstStyle/>
          <a:p>
            <a:r>
              <a:rPr lang="cs-CZ" dirty="0" smtClean="0"/>
              <a:t>Zobrazování prostorových scén</a:t>
            </a:r>
          </a:p>
          <a:p>
            <a:pPr>
              <a:buNone/>
            </a:pPr>
            <a:endParaRPr lang="cs-CZ" dirty="0" smtClean="0"/>
          </a:p>
          <a:p>
            <a:pPr>
              <a:buNone/>
            </a:pPr>
            <a:r>
              <a:rPr lang="cs-CZ" dirty="0" smtClean="0"/>
              <a:t>Standardy – API rozhraní:</a:t>
            </a:r>
          </a:p>
          <a:p>
            <a:pPr marL="633222" indent="-514350">
              <a:buFont typeface="+mj-lt"/>
              <a:buAutoNum type="arabicPeriod"/>
            </a:pPr>
            <a:r>
              <a:rPr lang="cs-CZ" b="1" dirty="0" smtClean="0">
                <a:solidFill>
                  <a:srgbClr val="0070C0"/>
                </a:solidFill>
              </a:rPr>
              <a:t>Open GL </a:t>
            </a:r>
            <a:r>
              <a:rPr lang="cs-CZ" dirty="0" smtClean="0"/>
              <a:t>(Open </a:t>
            </a:r>
            <a:r>
              <a:rPr lang="cs-CZ" dirty="0" err="1" smtClean="0"/>
              <a:t>Graphics</a:t>
            </a:r>
            <a:r>
              <a:rPr lang="cs-CZ" dirty="0" smtClean="0"/>
              <a:t> </a:t>
            </a:r>
            <a:r>
              <a:rPr lang="cs-CZ" dirty="0" err="1" smtClean="0"/>
              <a:t>Library</a:t>
            </a:r>
            <a:r>
              <a:rPr lang="cs-CZ" dirty="0" smtClean="0"/>
              <a:t>) – nejstarší, standard pro počítačovou grafiku, aktuálně verze 4.1 (březen 2010)</a:t>
            </a:r>
          </a:p>
          <a:p>
            <a:pPr marL="633222" indent="-514350">
              <a:buFont typeface="+mj-lt"/>
              <a:buAutoNum type="arabicPeriod"/>
            </a:pPr>
            <a:r>
              <a:rPr lang="cs-CZ" b="1" dirty="0" err="1" smtClean="0">
                <a:solidFill>
                  <a:srgbClr val="0070C0"/>
                </a:solidFill>
              </a:rPr>
              <a:t>Direct</a:t>
            </a:r>
            <a:r>
              <a:rPr lang="cs-CZ" b="1" dirty="0" smtClean="0">
                <a:solidFill>
                  <a:srgbClr val="0070C0"/>
                </a:solidFill>
              </a:rPr>
              <a:t> X </a:t>
            </a:r>
            <a:r>
              <a:rPr lang="cs-CZ" dirty="0" smtClean="0"/>
              <a:t>– Microsoft, jednodušší programování</a:t>
            </a:r>
          </a:p>
          <a:p>
            <a:pPr marL="633222" indent="-514350">
              <a:buFont typeface="+mj-lt"/>
              <a:buAutoNum type="arabicPeriod"/>
            </a:pPr>
            <a:r>
              <a:rPr lang="cs-CZ" b="1" dirty="0" err="1" smtClean="0">
                <a:solidFill>
                  <a:srgbClr val="0070C0"/>
                </a:solidFill>
              </a:rPr>
              <a:t>Glide</a:t>
            </a:r>
            <a:r>
              <a:rPr lang="cs-CZ" dirty="0" smtClean="0"/>
              <a:t> (pro GK </a:t>
            </a:r>
            <a:r>
              <a:rPr lang="cs-CZ" dirty="0" err="1" smtClean="0"/>
              <a:t>Voodoo</a:t>
            </a:r>
            <a:r>
              <a:rPr lang="cs-CZ" dirty="0" smtClean="0"/>
              <a:t>, od 3dfx)</a:t>
            </a:r>
            <a:endParaRPr lang="cs-CZ"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Monitory</a:t>
            </a:r>
            <a:endParaRPr lang="cs-CZ" dirty="0"/>
          </a:p>
        </p:txBody>
      </p:sp>
      <p:sp>
        <p:nvSpPr>
          <p:cNvPr id="3" name="Zástupný symbol pro obsah 2"/>
          <p:cNvSpPr>
            <a:spLocks noGrp="1"/>
          </p:cNvSpPr>
          <p:nvPr>
            <p:ph idx="1"/>
          </p:nvPr>
        </p:nvSpPr>
        <p:spPr/>
        <p:txBody>
          <a:bodyPr/>
          <a:lstStyle/>
          <a:p>
            <a:r>
              <a:rPr lang="cs-CZ" b="1" dirty="0" smtClean="0">
                <a:solidFill>
                  <a:srgbClr val="FF0000"/>
                </a:solidFill>
              </a:rPr>
              <a:t>CRT</a:t>
            </a:r>
            <a:r>
              <a:rPr lang="cs-CZ" dirty="0" smtClean="0"/>
              <a:t> - analogové</a:t>
            </a:r>
          </a:p>
          <a:p>
            <a:r>
              <a:rPr lang="cs-CZ" b="1" dirty="0" smtClean="0">
                <a:solidFill>
                  <a:srgbClr val="FF0000"/>
                </a:solidFill>
              </a:rPr>
              <a:t>LCD </a:t>
            </a:r>
            <a:r>
              <a:rPr lang="cs-CZ" dirty="0" smtClean="0"/>
              <a:t>– poměr stran 4:3</a:t>
            </a:r>
          </a:p>
          <a:p>
            <a:r>
              <a:rPr lang="cs-CZ" dirty="0" err="1" smtClean="0"/>
              <a:t>Wide</a:t>
            </a:r>
            <a:r>
              <a:rPr lang="cs-CZ" dirty="0" smtClean="0"/>
              <a:t> LCD – 16:9 – odpovídá více funkci oka</a:t>
            </a:r>
          </a:p>
          <a:p>
            <a:r>
              <a:rPr lang="cs-CZ" dirty="0" smtClean="0"/>
              <a:t>15“ LCD = 17“ CRT</a:t>
            </a:r>
          </a:p>
          <a:p>
            <a:r>
              <a:rPr lang="cs-CZ" dirty="0" smtClean="0"/>
              <a:t>Geometrie obrazu –&gt; obdélník</a:t>
            </a:r>
          </a:p>
          <a:p>
            <a:endParaRPr lang="cs-CZ"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Monitor CRT</a:t>
            </a:r>
            <a:endParaRPr lang="cs-CZ" dirty="0"/>
          </a:p>
        </p:txBody>
      </p:sp>
      <p:pic>
        <p:nvPicPr>
          <p:cNvPr id="4" name="Zástupný symbol pro obsah 3" descr="OBRAZ.gif"/>
          <p:cNvPicPr>
            <a:picLocks noGrp="1" noChangeAspect="1"/>
          </p:cNvPicPr>
          <p:nvPr>
            <p:ph idx="1"/>
          </p:nvPr>
        </p:nvPicPr>
        <p:blipFill>
          <a:blip r:embed="rId2" cstate="print"/>
          <a:stretch>
            <a:fillRect/>
          </a:stretch>
        </p:blipFill>
        <p:spPr>
          <a:xfrm>
            <a:off x="1259632" y="1340768"/>
            <a:ext cx="6099794" cy="4453818"/>
          </a:xfr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CRT</a:t>
            </a:r>
            <a:endParaRPr lang="cs-CZ" dirty="0"/>
          </a:p>
        </p:txBody>
      </p:sp>
      <p:sp>
        <p:nvSpPr>
          <p:cNvPr id="3" name="Zástupný symbol pro obsah 2"/>
          <p:cNvSpPr>
            <a:spLocks noGrp="1"/>
          </p:cNvSpPr>
          <p:nvPr>
            <p:ph idx="1"/>
          </p:nvPr>
        </p:nvSpPr>
        <p:spPr/>
        <p:txBody>
          <a:bodyPr/>
          <a:lstStyle/>
          <a:p>
            <a:endParaRPr lang="cs-CZ"/>
          </a:p>
        </p:txBody>
      </p:sp>
      <p:pic>
        <p:nvPicPr>
          <p:cNvPr id="132098" name="Picture 2" descr="C.R.T_(cathrode_Ray_Tube).png"/>
          <p:cNvPicPr>
            <a:picLocks noChangeAspect="1" noChangeArrowheads="1"/>
          </p:cNvPicPr>
          <p:nvPr/>
        </p:nvPicPr>
        <p:blipFill>
          <a:blip r:embed="rId2" cstate="print"/>
          <a:srcRect/>
          <a:stretch>
            <a:fillRect/>
          </a:stretch>
        </p:blipFill>
        <p:spPr bwMode="auto">
          <a:xfrm>
            <a:off x="755576" y="1556792"/>
            <a:ext cx="7448550" cy="4362451"/>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Monitory</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Barevný model – RGB (aditivní)</a:t>
            </a:r>
          </a:p>
          <a:p>
            <a:r>
              <a:rPr lang="cs-CZ" dirty="0" smtClean="0"/>
              <a:t>Od 20 snímků/sec člověk vnímá plynulý obraz</a:t>
            </a:r>
          </a:p>
          <a:p>
            <a:r>
              <a:rPr lang="cs-CZ" dirty="0" smtClean="0"/>
              <a:t>CRT – aspoň 85 Hz</a:t>
            </a:r>
          </a:p>
          <a:p>
            <a:r>
              <a:rPr lang="cs-CZ" dirty="0" smtClean="0"/>
              <a:t>LCD – méně - prvky mají setrvačnost</a:t>
            </a:r>
          </a:p>
          <a:p>
            <a:r>
              <a:rPr lang="cs-CZ" dirty="0" smtClean="0"/>
              <a:t>Rozlišení – počet bodů</a:t>
            </a:r>
          </a:p>
          <a:p>
            <a:r>
              <a:rPr lang="cs-CZ" dirty="0" smtClean="0"/>
              <a:t>Velikost – 15“, 17“, 19“, …</a:t>
            </a:r>
          </a:p>
          <a:p>
            <a:r>
              <a:rPr lang="cs-CZ" dirty="0" smtClean="0"/>
              <a:t>Televize – PAL (720x579), SECAM, NTSC</a:t>
            </a:r>
          </a:p>
          <a:p>
            <a:r>
              <a:rPr lang="cs-CZ" dirty="0" smtClean="0"/>
              <a:t>VHS – 328x240, DVD –&gt; PAL kvalita</a:t>
            </a:r>
            <a:endParaRPr lang="cs-CZ"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Monitor - televize</a:t>
            </a:r>
            <a:endParaRPr lang="cs-CZ" dirty="0"/>
          </a:p>
        </p:txBody>
      </p:sp>
      <p:sp>
        <p:nvSpPr>
          <p:cNvPr id="3" name="Zástupný symbol pro obsah 2"/>
          <p:cNvSpPr>
            <a:spLocks noGrp="1"/>
          </p:cNvSpPr>
          <p:nvPr>
            <p:ph idx="1"/>
          </p:nvPr>
        </p:nvSpPr>
        <p:spPr/>
        <p:txBody>
          <a:bodyPr/>
          <a:lstStyle/>
          <a:p>
            <a:r>
              <a:rPr lang="cs-CZ" dirty="0" smtClean="0"/>
              <a:t>Televize obsahuje navíc vysokofrekvenční vstupní obvod (tuner) – umožňuje připojit anténu</a:t>
            </a:r>
          </a:p>
          <a:p>
            <a:r>
              <a:rPr lang="cs-CZ" b="1" dirty="0" smtClean="0"/>
              <a:t>Monitor CRT </a:t>
            </a:r>
            <a:r>
              <a:rPr lang="cs-CZ" dirty="0" smtClean="0"/>
              <a:t>(</a:t>
            </a:r>
            <a:r>
              <a:rPr lang="cs-CZ" dirty="0" err="1" smtClean="0"/>
              <a:t>Cathode</a:t>
            </a:r>
            <a:r>
              <a:rPr lang="cs-CZ" dirty="0" smtClean="0"/>
              <a:t> </a:t>
            </a:r>
            <a:r>
              <a:rPr lang="cs-CZ" dirty="0" err="1" smtClean="0"/>
              <a:t>Ray</a:t>
            </a:r>
            <a:r>
              <a:rPr lang="cs-CZ" dirty="0" smtClean="0"/>
              <a:t> Tube) – vakuová obrazovka</a:t>
            </a:r>
          </a:p>
          <a:p>
            <a:r>
              <a:rPr lang="cs-CZ" b="1" dirty="0" smtClean="0"/>
              <a:t>Monitor LCD </a:t>
            </a:r>
            <a:r>
              <a:rPr lang="cs-CZ" dirty="0" smtClean="0"/>
              <a:t>(</a:t>
            </a:r>
            <a:r>
              <a:rPr lang="cs-CZ" dirty="0" err="1" smtClean="0"/>
              <a:t>Liquid</a:t>
            </a:r>
            <a:r>
              <a:rPr lang="cs-CZ" dirty="0" smtClean="0"/>
              <a:t> </a:t>
            </a:r>
            <a:r>
              <a:rPr lang="cs-CZ" dirty="0" err="1" smtClean="0"/>
              <a:t>Crystal</a:t>
            </a:r>
            <a:r>
              <a:rPr lang="cs-CZ" dirty="0" smtClean="0"/>
              <a:t> Display) – tekuté krystaly</a:t>
            </a:r>
            <a:endParaRPr lang="cs-CZ"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Parametry monitoru</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Velikost (úhlopříčka v palcích)</a:t>
            </a:r>
          </a:p>
          <a:p>
            <a:r>
              <a:rPr lang="cs-CZ" dirty="0" smtClean="0"/>
              <a:t>Rozlišení (v </a:t>
            </a:r>
            <a:r>
              <a:rPr lang="cs-CZ" dirty="0" err="1" smtClean="0"/>
              <a:t>pixelech</a:t>
            </a:r>
            <a:r>
              <a:rPr lang="cs-CZ" dirty="0" smtClean="0"/>
              <a:t>)</a:t>
            </a:r>
          </a:p>
          <a:p>
            <a:r>
              <a:rPr lang="cs-CZ" dirty="0" smtClean="0"/>
              <a:t>Obnovovací (vertikální) frekvence – Hz</a:t>
            </a:r>
          </a:p>
          <a:p>
            <a:r>
              <a:rPr lang="cs-CZ" dirty="0" smtClean="0"/>
              <a:t>Doba odezvy u LCD (doba, za kterou se bod rozsvítí a zhasne; až 2,5 </a:t>
            </a:r>
            <a:r>
              <a:rPr lang="cs-CZ" dirty="0" err="1" smtClean="0"/>
              <a:t>ms</a:t>
            </a:r>
            <a:endParaRPr lang="cs-CZ" dirty="0" smtClean="0"/>
          </a:p>
          <a:p>
            <a:r>
              <a:rPr lang="cs-CZ" dirty="0" smtClean="0"/>
              <a:t>Barevná hloubka</a:t>
            </a:r>
          </a:p>
          <a:p>
            <a:r>
              <a:rPr lang="cs-CZ" dirty="0" smtClean="0"/>
              <a:t>Vstupy (D-sub 15 pin, DVI, HDMI)</a:t>
            </a:r>
          </a:p>
          <a:p>
            <a:r>
              <a:rPr lang="cs-CZ" dirty="0" smtClean="0"/>
              <a:t>Spotřeba (W)</a:t>
            </a:r>
          </a:p>
          <a:p>
            <a:r>
              <a:rPr lang="cs-CZ" dirty="0" smtClean="0"/>
              <a:t>Pozorovací úhel</a:t>
            </a:r>
            <a:endParaRPr lang="cs-CZ"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V/V zařízení</a:t>
            </a:r>
            <a:endParaRPr lang="cs-CZ" dirty="0"/>
          </a:p>
        </p:txBody>
      </p:sp>
      <p:sp>
        <p:nvSpPr>
          <p:cNvPr id="3" name="Zástupný symbol pro obsah 2"/>
          <p:cNvSpPr>
            <a:spLocks noGrp="1"/>
          </p:cNvSpPr>
          <p:nvPr>
            <p:ph idx="1"/>
          </p:nvPr>
        </p:nvSpPr>
        <p:spPr/>
        <p:txBody>
          <a:bodyPr/>
          <a:lstStyle/>
          <a:p>
            <a:r>
              <a:rPr lang="cs-CZ" dirty="0" smtClean="0"/>
              <a:t>Klávesnice</a:t>
            </a:r>
          </a:p>
          <a:p>
            <a:r>
              <a:rPr lang="cs-CZ" dirty="0" smtClean="0"/>
              <a:t>Myš</a:t>
            </a:r>
          </a:p>
          <a:p>
            <a:r>
              <a:rPr lang="cs-CZ" dirty="0" smtClean="0"/>
              <a:t>Joystick</a:t>
            </a:r>
          </a:p>
          <a:p>
            <a:r>
              <a:rPr lang="cs-CZ" dirty="0" smtClean="0"/>
              <a:t>Tablet</a:t>
            </a:r>
          </a:p>
          <a:p>
            <a:r>
              <a:rPr lang="cs-CZ" dirty="0" smtClean="0"/>
              <a:t>Zvuková karta</a:t>
            </a: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Procesor</a:t>
            </a:r>
            <a:endParaRPr lang="cs-CZ" dirty="0"/>
          </a:p>
        </p:txBody>
      </p:sp>
      <p:sp>
        <p:nvSpPr>
          <p:cNvPr id="3" name="Zástupný symbol pro obsah 2"/>
          <p:cNvSpPr>
            <a:spLocks noGrp="1"/>
          </p:cNvSpPr>
          <p:nvPr>
            <p:ph idx="1"/>
          </p:nvPr>
        </p:nvSpPr>
        <p:spPr/>
        <p:txBody>
          <a:bodyPr/>
          <a:lstStyle/>
          <a:p>
            <a:r>
              <a:rPr lang="cs-CZ" dirty="0" smtClean="0"/>
              <a:t>Taktovací frekvence (Hz)</a:t>
            </a:r>
          </a:p>
          <a:p>
            <a:r>
              <a:rPr lang="cs-CZ" dirty="0" smtClean="0"/>
              <a:t>Výkon – dán frekvencí, </a:t>
            </a:r>
            <a:r>
              <a:rPr lang="cs-CZ" dirty="0" err="1" smtClean="0"/>
              <a:t>cache</a:t>
            </a:r>
            <a:r>
              <a:rPr lang="cs-CZ" dirty="0" smtClean="0"/>
              <a:t>, architekturou (kolik instrukcí zpracuje během jednoho taktu, kolik má jader…)</a:t>
            </a:r>
          </a:p>
          <a:p>
            <a:r>
              <a:rPr lang="cs-CZ" dirty="0" smtClean="0"/>
              <a:t>Základem je superčistý křemík</a:t>
            </a:r>
          </a:p>
          <a:p>
            <a:r>
              <a:rPr lang="cs-CZ" dirty="0" smtClean="0"/>
              <a:t>Miliony aktivních prvků – tranzistorů</a:t>
            </a:r>
          </a:p>
          <a:p>
            <a:r>
              <a:rPr lang="cs-CZ" dirty="0" smtClean="0"/>
              <a:t>Musí se chladit</a:t>
            </a:r>
          </a:p>
          <a:p>
            <a:r>
              <a:rPr lang="cs-CZ" dirty="0" smtClean="0"/>
              <a:t>Napětí – 3.3 V, 1.6 V</a:t>
            </a:r>
            <a:endParaRPr lang="cs-CZ"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Zvukové karty</a:t>
            </a:r>
            <a:endParaRPr lang="cs-CZ" dirty="0"/>
          </a:p>
        </p:txBody>
      </p:sp>
      <p:pic>
        <p:nvPicPr>
          <p:cNvPr id="4" name="Zástupný symbol pro obsah 3" descr="ZVUK2.jpg"/>
          <p:cNvPicPr>
            <a:picLocks noGrp="1" noChangeAspect="1"/>
          </p:cNvPicPr>
          <p:nvPr>
            <p:ph idx="1"/>
          </p:nvPr>
        </p:nvPicPr>
        <p:blipFill>
          <a:blip r:embed="rId2" cstate="print"/>
          <a:stretch>
            <a:fillRect/>
          </a:stretch>
        </p:blipFill>
        <p:spPr>
          <a:xfrm>
            <a:off x="2786050" y="2357430"/>
            <a:ext cx="3929090" cy="3334113"/>
          </a:xfrm>
        </p:spPr>
      </p:pic>
      <p:sp>
        <p:nvSpPr>
          <p:cNvPr id="5" name="TextovéPole 4"/>
          <p:cNvSpPr txBox="1"/>
          <p:nvPr/>
        </p:nvSpPr>
        <p:spPr>
          <a:xfrm>
            <a:off x="785786" y="2000240"/>
            <a:ext cx="6212022" cy="369332"/>
          </a:xfrm>
          <a:prstGeom prst="rect">
            <a:avLst/>
          </a:prstGeom>
          <a:noFill/>
        </p:spPr>
        <p:txBody>
          <a:bodyPr wrap="none" rtlCol="0">
            <a:spAutoFit/>
          </a:bodyPr>
          <a:lstStyle/>
          <a:p>
            <a:r>
              <a:rPr lang="cs-CZ" dirty="0" err="1" smtClean="0"/>
              <a:t>Sound</a:t>
            </a:r>
            <a:r>
              <a:rPr lang="cs-CZ" dirty="0" smtClean="0"/>
              <a:t> </a:t>
            </a:r>
            <a:r>
              <a:rPr lang="cs-CZ" dirty="0" err="1" smtClean="0"/>
              <a:t>Blaster</a:t>
            </a:r>
            <a:r>
              <a:rPr lang="cs-CZ" dirty="0" smtClean="0"/>
              <a:t> od </a:t>
            </a:r>
            <a:r>
              <a:rPr lang="cs-CZ" dirty="0" err="1" smtClean="0"/>
              <a:t>Creative</a:t>
            </a:r>
            <a:r>
              <a:rPr lang="cs-CZ" dirty="0" smtClean="0"/>
              <a:t>, ESS, </a:t>
            </a:r>
            <a:r>
              <a:rPr lang="cs-CZ" dirty="0" err="1" smtClean="0"/>
              <a:t>Crystal</a:t>
            </a:r>
            <a:r>
              <a:rPr lang="cs-CZ" dirty="0" smtClean="0"/>
              <a:t>, Yamaha, </a:t>
            </a:r>
            <a:r>
              <a:rPr lang="cs-CZ" dirty="0" err="1" smtClean="0"/>
              <a:t>ForteMedia</a:t>
            </a:r>
            <a:r>
              <a:rPr lang="cs-CZ" dirty="0" smtClean="0"/>
              <a:t>,…</a:t>
            </a:r>
            <a:endParaRPr lang="cs-CZ"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Zvuk</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Co je to zvuk? Jak vzniká?</a:t>
            </a:r>
          </a:p>
          <a:p>
            <a:pPr lvl="1"/>
            <a:r>
              <a:rPr lang="cs-CZ" dirty="0" smtClean="0"/>
              <a:t>Rozsah </a:t>
            </a:r>
            <a:r>
              <a:rPr lang="cs-CZ" b="1" dirty="0" smtClean="0">
                <a:solidFill>
                  <a:srgbClr val="FF0000"/>
                </a:solidFill>
              </a:rPr>
              <a:t>16 Hz až 20 kHz</a:t>
            </a:r>
          </a:p>
          <a:p>
            <a:pPr lvl="1"/>
            <a:r>
              <a:rPr lang="cs-CZ" dirty="0" smtClean="0"/>
              <a:t>Zvukové vlny se šíří prostředím</a:t>
            </a:r>
          </a:p>
          <a:p>
            <a:r>
              <a:rPr lang="cs-CZ" dirty="0" smtClean="0"/>
              <a:t>Co je to vzorkování?</a:t>
            </a:r>
          </a:p>
          <a:p>
            <a:r>
              <a:rPr lang="cs-CZ" dirty="0" smtClean="0"/>
              <a:t>Jaké znáte formáty pro ukládání zvuku?</a:t>
            </a:r>
          </a:p>
          <a:p>
            <a:r>
              <a:rPr lang="cs-CZ" dirty="0" smtClean="0"/>
              <a:t>Co je to WAV, mp3?</a:t>
            </a:r>
          </a:p>
          <a:p>
            <a:r>
              <a:rPr lang="cs-CZ" dirty="0" smtClean="0"/>
              <a:t>Zvuková karta</a:t>
            </a:r>
          </a:p>
          <a:p>
            <a:pPr lvl="1"/>
            <a:r>
              <a:rPr lang="cs-CZ" dirty="0" smtClean="0"/>
              <a:t>integrovaná nebo externí karta</a:t>
            </a:r>
          </a:p>
          <a:p>
            <a:r>
              <a:rPr lang="cs-CZ" dirty="0" smtClean="0"/>
              <a:t>Proč jsou CD vzorkovány frekvencí 41 kHz?</a:t>
            </a:r>
          </a:p>
          <a:p>
            <a:pPr lvl="1"/>
            <a:r>
              <a:rPr lang="cs-CZ" dirty="0" err="1" smtClean="0"/>
              <a:t>Shannon</a:t>
            </a:r>
            <a:r>
              <a:rPr lang="cs-CZ" dirty="0" smtClean="0"/>
              <a:t>-Kotelníkův teorém</a:t>
            </a:r>
            <a:endParaRPr lang="cs-CZ"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Zvuk</a:t>
            </a:r>
            <a:endParaRPr lang="cs-CZ" dirty="0"/>
          </a:p>
        </p:txBody>
      </p:sp>
      <p:pic>
        <p:nvPicPr>
          <p:cNvPr id="4" name="Zástupný symbol pro obsah 3" descr="SAMPLE.jpg"/>
          <p:cNvPicPr>
            <a:picLocks noGrp="1" noChangeAspect="1"/>
          </p:cNvPicPr>
          <p:nvPr>
            <p:ph idx="1"/>
          </p:nvPr>
        </p:nvPicPr>
        <p:blipFill>
          <a:blip r:embed="rId2" cstate="print"/>
          <a:stretch>
            <a:fillRect/>
          </a:stretch>
        </p:blipFill>
        <p:spPr>
          <a:xfrm>
            <a:off x="1706368" y="2714620"/>
            <a:ext cx="5759244" cy="2286016"/>
          </a:xfr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Výstupy zvukové karty</a:t>
            </a:r>
            <a:endParaRPr lang="cs-CZ" dirty="0"/>
          </a:p>
        </p:txBody>
      </p:sp>
      <p:pic>
        <p:nvPicPr>
          <p:cNvPr id="4" name="Zástupný symbol pro obsah 3" descr="SOUND.gif"/>
          <p:cNvPicPr>
            <a:picLocks noGrp="1" noChangeAspect="1"/>
          </p:cNvPicPr>
          <p:nvPr>
            <p:ph idx="1"/>
          </p:nvPr>
        </p:nvPicPr>
        <p:blipFill>
          <a:blip r:embed="rId2" cstate="print"/>
          <a:stretch>
            <a:fillRect/>
          </a:stretch>
        </p:blipFill>
        <p:spPr>
          <a:xfrm>
            <a:off x="2076450" y="2148681"/>
            <a:ext cx="4991100" cy="3429000"/>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Vzorkovací kvalita</a:t>
            </a:r>
            <a:endParaRPr lang="cs-CZ" dirty="0"/>
          </a:p>
        </p:txBody>
      </p:sp>
      <p:sp>
        <p:nvSpPr>
          <p:cNvPr id="3" name="Zástupný symbol pro obsah 2"/>
          <p:cNvSpPr>
            <a:spLocks noGrp="1"/>
          </p:cNvSpPr>
          <p:nvPr>
            <p:ph idx="1"/>
          </p:nvPr>
        </p:nvSpPr>
        <p:spPr/>
        <p:txBody>
          <a:bodyPr/>
          <a:lstStyle/>
          <a:p>
            <a:r>
              <a:rPr lang="cs-CZ" dirty="0" smtClean="0"/>
              <a:t>11025 Hz – telefonní</a:t>
            </a:r>
          </a:p>
          <a:p>
            <a:r>
              <a:rPr lang="cs-CZ" dirty="0" smtClean="0"/>
              <a:t>22050 Hz – rádio kvalita</a:t>
            </a:r>
          </a:p>
          <a:p>
            <a:r>
              <a:rPr lang="cs-CZ" dirty="0" smtClean="0"/>
              <a:t>44100 Hz – CD kvalita</a:t>
            </a:r>
          </a:p>
          <a:p>
            <a:endParaRPr lang="cs-CZ" dirty="0" smtClean="0"/>
          </a:p>
          <a:p>
            <a:r>
              <a:rPr lang="cs-CZ" dirty="0" smtClean="0"/>
              <a:t>Počet bitů na vzorek – 8, 16, 24</a:t>
            </a:r>
          </a:p>
          <a:p>
            <a:r>
              <a:rPr lang="cs-CZ" dirty="0" smtClean="0"/>
              <a:t>MIDI konektor – připojení kláves nebo MIDI zdroje zvukového signálu</a:t>
            </a:r>
            <a:endParaRPr lang="cs-CZ"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Zvuk v počítači</a:t>
            </a:r>
            <a:endParaRPr lang="cs-CZ" dirty="0"/>
          </a:p>
        </p:txBody>
      </p:sp>
      <p:sp>
        <p:nvSpPr>
          <p:cNvPr id="3" name="Zástupný symbol pro obsah 2"/>
          <p:cNvSpPr>
            <a:spLocks noGrp="1"/>
          </p:cNvSpPr>
          <p:nvPr>
            <p:ph idx="1"/>
          </p:nvPr>
        </p:nvSpPr>
        <p:spPr/>
        <p:txBody>
          <a:bodyPr>
            <a:normAutofit/>
          </a:bodyPr>
          <a:lstStyle/>
          <a:p>
            <a:r>
              <a:rPr lang="cs-CZ" dirty="0" smtClean="0"/>
              <a:t>Co je to MIDI?</a:t>
            </a:r>
          </a:p>
          <a:p>
            <a:pPr lvl="1"/>
            <a:r>
              <a:rPr lang="cs-CZ" dirty="0" smtClean="0"/>
              <a:t>standard používaný v hudebním průmyslu jako elektronický komunikační protokol, který dovoluje hudebním nástrojům, počítačům i dalším přístrojům komunikovat v reálném čase prostřednictvím definovaného sériového rozhraní</a:t>
            </a:r>
          </a:p>
          <a:p>
            <a:r>
              <a:rPr lang="cs-CZ" dirty="0" smtClean="0"/>
              <a:t>Co je to PC </a:t>
            </a:r>
            <a:r>
              <a:rPr lang="cs-CZ" dirty="0" err="1" smtClean="0"/>
              <a:t>speaker</a:t>
            </a:r>
            <a:r>
              <a:rPr lang="cs-CZ" dirty="0" smtClean="0"/>
              <a:t>?</a:t>
            </a:r>
            <a:endParaRPr lang="cs-CZ"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MIDI</a:t>
            </a:r>
            <a:endParaRPr lang="cs-CZ" dirty="0"/>
          </a:p>
        </p:txBody>
      </p:sp>
      <p:sp>
        <p:nvSpPr>
          <p:cNvPr id="3" name="Zástupný symbol pro obsah 2"/>
          <p:cNvSpPr>
            <a:spLocks noGrp="1"/>
          </p:cNvSpPr>
          <p:nvPr>
            <p:ph idx="1"/>
          </p:nvPr>
        </p:nvSpPr>
        <p:spPr/>
        <p:txBody>
          <a:bodyPr/>
          <a:lstStyle/>
          <a:p>
            <a:pPr lvl="1"/>
            <a:r>
              <a:rPr lang="cs-CZ" dirty="0" smtClean="0">
                <a:solidFill>
                  <a:schemeClr val="accent1"/>
                </a:solidFill>
              </a:rPr>
              <a:t>FM syntéza </a:t>
            </a:r>
            <a:r>
              <a:rPr lang="cs-CZ" dirty="0" smtClean="0"/>
              <a:t>- vlnění lze sestavit složením vybrané série sinusových kmitů o patřičné frekvenci a amplitudě. FM syntéza tedy vychází z popisu příslušného hudebního nástroje na základě Fourierova rozvoje, s jehož pomocí se potom zvuk těchto nástrojů emuluje jako superpozice několika sinusových signálů</a:t>
            </a:r>
          </a:p>
          <a:p>
            <a:pPr lvl="1"/>
            <a:r>
              <a:rPr lang="cs-CZ" dirty="0" err="1" smtClean="0">
                <a:solidFill>
                  <a:schemeClr val="accent1"/>
                </a:solidFill>
              </a:rPr>
              <a:t>Wave</a:t>
            </a:r>
            <a:r>
              <a:rPr lang="cs-CZ" dirty="0" smtClean="0">
                <a:solidFill>
                  <a:schemeClr val="accent1"/>
                </a:solidFill>
              </a:rPr>
              <a:t> syntéza </a:t>
            </a:r>
            <a:r>
              <a:rPr lang="cs-CZ" dirty="0" smtClean="0"/>
              <a:t>- </a:t>
            </a:r>
            <a:r>
              <a:rPr lang="cs-CZ" dirty="0" err="1" smtClean="0"/>
              <a:t>navzorkovaný</a:t>
            </a:r>
            <a:r>
              <a:rPr lang="cs-CZ" dirty="0" smtClean="0"/>
              <a:t> signál skutečného nástroje uložený ve své vlastní paměti</a:t>
            </a:r>
            <a:endParaRPr lang="cs-CZ"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Barevné značení konektorů zvukové karty</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Pink - Analogový mikrofonní vstup.   </a:t>
            </a:r>
          </a:p>
          <a:p>
            <a:r>
              <a:rPr lang="cs-CZ" dirty="0" err="1" smtClean="0"/>
              <a:t>Light</a:t>
            </a:r>
            <a:r>
              <a:rPr lang="cs-CZ" dirty="0" smtClean="0"/>
              <a:t> </a:t>
            </a:r>
            <a:r>
              <a:rPr lang="cs-CZ" dirty="0" err="1" smtClean="0"/>
              <a:t>blue</a:t>
            </a:r>
            <a:r>
              <a:rPr lang="cs-CZ" dirty="0" smtClean="0"/>
              <a:t> - Analogový vstup.   </a:t>
            </a:r>
          </a:p>
          <a:p>
            <a:r>
              <a:rPr lang="cs-CZ" dirty="0" err="1" smtClean="0"/>
              <a:t>Lime</a:t>
            </a:r>
            <a:r>
              <a:rPr lang="cs-CZ" dirty="0" smtClean="0"/>
              <a:t> green - Analogový výstup pro hlavní stereo signál (přední reproduktory nebo sluchátka).   </a:t>
            </a:r>
          </a:p>
          <a:p>
            <a:r>
              <a:rPr lang="cs-CZ" dirty="0" err="1" smtClean="0"/>
              <a:t>Black</a:t>
            </a:r>
            <a:r>
              <a:rPr lang="cs-CZ" dirty="0" smtClean="0"/>
              <a:t> - Analogový výstup pro zadní reproduktory.   </a:t>
            </a:r>
          </a:p>
          <a:p>
            <a:r>
              <a:rPr lang="cs-CZ" dirty="0" err="1" smtClean="0"/>
              <a:t>Silver</a:t>
            </a:r>
            <a:r>
              <a:rPr lang="cs-CZ" dirty="0" smtClean="0"/>
              <a:t> - Analogový výstup pro boční reproduktory.   </a:t>
            </a:r>
          </a:p>
          <a:p>
            <a:r>
              <a:rPr lang="cs-CZ" dirty="0" err="1" smtClean="0"/>
              <a:t>Orange</a:t>
            </a:r>
            <a:r>
              <a:rPr lang="cs-CZ" dirty="0" smtClean="0"/>
              <a:t>  - S/PDIF digitální</a:t>
            </a:r>
            <a:r>
              <a:rPr lang="cs-CZ" dirty="0"/>
              <a:t> </a:t>
            </a:r>
            <a:r>
              <a:rPr lang="cs-CZ" dirty="0" smtClean="0"/>
              <a:t>výstup.</a:t>
            </a:r>
            <a:endParaRPr lang="cs-CZ"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Karty pro příjem rádia a TV</a:t>
            </a:r>
            <a:endParaRPr lang="cs-CZ" dirty="0"/>
          </a:p>
        </p:txBody>
      </p:sp>
      <p:sp>
        <p:nvSpPr>
          <p:cNvPr id="3" name="Zástupný symbol pro obsah 2"/>
          <p:cNvSpPr>
            <a:spLocks noGrp="1"/>
          </p:cNvSpPr>
          <p:nvPr>
            <p:ph idx="1"/>
          </p:nvPr>
        </p:nvSpPr>
        <p:spPr/>
        <p:txBody>
          <a:bodyPr/>
          <a:lstStyle/>
          <a:p>
            <a:r>
              <a:rPr lang="cs-CZ" dirty="0" smtClean="0"/>
              <a:t>PCI, USB</a:t>
            </a:r>
          </a:p>
          <a:p>
            <a:r>
              <a:rPr lang="cs-CZ" dirty="0" smtClean="0"/>
              <a:t>Sledování televizního signálu na počítači</a:t>
            </a:r>
          </a:p>
          <a:p>
            <a:r>
              <a:rPr lang="cs-CZ" dirty="0" smtClean="0"/>
              <a:t>Možnost záznamu videa do souboru</a:t>
            </a:r>
            <a:endParaRPr lang="cs-CZ" dirty="0"/>
          </a:p>
        </p:txBody>
      </p:sp>
      <p:pic>
        <p:nvPicPr>
          <p:cNvPr id="4" name="Obrázek 3" descr="http://zsprazska.oknet.cz/navody/arch_PC/PICTURES/MULTIMED/TVKARTA.JPG"/>
          <p:cNvPicPr/>
          <p:nvPr/>
        </p:nvPicPr>
        <p:blipFill>
          <a:blip r:embed="rId2" cstate="print"/>
          <a:srcRect/>
          <a:stretch>
            <a:fillRect/>
          </a:stretch>
        </p:blipFill>
        <p:spPr bwMode="auto">
          <a:xfrm>
            <a:off x="1500166" y="3429000"/>
            <a:ext cx="3724290" cy="2962287"/>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Připojení počítače do sítě</a:t>
            </a:r>
            <a:endParaRPr lang="cs-CZ" dirty="0"/>
          </a:p>
        </p:txBody>
      </p:sp>
      <p:sp>
        <p:nvSpPr>
          <p:cNvPr id="3" name="Zástupný symbol pro obsah 2"/>
          <p:cNvSpPr>
            <a:spLocks noGrp="1"/>
          </p:cNvSpPr>
          <p:nvPr>
            <p:ph idx="1"/>
          </p:nvPr>
        </p:nvSpPr>
        <p:spPr/>
        <p:txBody>
          <a:bodyPr/>
          <a:lstStyle/>
          <a:p>
            <a:r>
              <a:rPr lang="cs-CZ" dirty="0" smtClean="0"/>
              <a:t>K čemu je síťová karta (NIC)? </a:t>
            </a:r>
          </a:p>
          <a:p>
            <a:pPr lvl="1"/>
            <a:r>
              <a:rPr lang="cs-CZ" dirty="0" smtClean="0"/>
              <a:t>Připojení počítače do sítě</a:t>
            </a:r>
          </a:p>
          <a:p>
            <a:r>
              <a:rPr lang="cs-CZ" dirty="0" smtClean="0"/>
              <a:t>Parametry síťové karty:    </a:t>
            </a:r>
          </a:p>
          <a:p>
            <a:pPr lvl="1"/>
            <a:r>
              <a:rPr lang="cs-CZ" b="1" dirty="0" smtClean="0"/>
              <a:t>Typ sítě </a:t>
            </a:r>
            <a:r>
              <a:rPr lang="cs-CZ" dirty="0" smtClean="0"/>
              <a:t>– </a:t>
            </a:r>
            <a:r>
              <a:rPr lang="cs-CZ" dirty="0" err="1" smtClean="0"/>
              <a:t>Ethernet</a:t>
            </a:r>
            <a:r>
              <a:rPr lang="cs-CZ" dirty="0" smtClean="0"/>
              <a:t>, </a:t>
            </a:r>
            <a:r>
              <a:rPr lang="cs-CZ" dirty="0" err="1" smtClean="0"/>
              <a:t>Arcnet</a:t>
            </a:r>
            <a:r>
              <a:rPr lang="cs-CZ" dirty="0" smtClean="0"/>
              <a:t>, </a:t>
            </a:r>
            <a:r>
              <a:rPr lang="cs-CZ" dirty="0" err="1" smtClean="0"/>
              <a:t>Token</a:t>
            </a:r>
            <a:r>
              <a:rPr lang="cs-CZ" dirty="0" smtClean="0"/>
              <a:t> Ring, FDDI</a:t>
            </a:r>
          </a:p>
          <a:p>
            <a:pPr lvl="1"/>
            <a:r>
              <a:rPr lang="cs-CZ" b="1" dirty="0" smtClean="0"/>
              <a:t>Typ média </a:t>
            </a:r>
            <a:r>
              <a:rPr lang="cs-CZ" dirty="0" smtClean="0"/>
              <a:t>– koaxiální, kroucená dvojlinka, optika…</a:t>
            </a:r>
          </a:p>
          <a:p>
            <a:pPr lvl="1"/>
            <a:r>
              <a:rPr lang="cs-CZ" b="1" dirty="0" smtClean="0"/>
              <a:t>Rychlost</a:t>
            </a:r>
            <a:r>
              <a:rPr lang="cs-CZ" dirty="0" smtClean="0"/>
              <a:t> – </a:t>
            </a:r>
            <a:r>
              <a:rPr lang="cs-CZ" dirty="0" err="1" smtClean="0"/>
              <a:t>Mbit</a:t>
            </a:r>
            <a:r>
              <a:rPr lang="cs-CZ" dirty="0" smtClean="0"/>
              <a:t>/s, </a:t>
            </a:r>
            <a:r>
              <a:rPr lang="cs-CZ" dirty="0" err="1" smtClean="0"/>
              <a:t>Gbit</a:t>
            </a:r>
            <a:r>
              <a:rPr lang="cs-CZ" dirty="0" smtClean="0"/>
              <a:t>/s</a:t>
            </a:r>
          </a:p>
          <a:p>
            <a:endParaRPr lang="cs-CZ" dirty="0" smtClean="0"/>
          </a:p>
          <a:p>
            <a:pPr>
              <a:buNone/>
            </a:pPr>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2961</TotalTime>
  <Words>3500</Words>
  <Application>Microsoft Office PowerPoint</Application>
  <PresentationFormat>Předvádění na obrazovce (4:3)</PresentationFormat>
  <Paragraphs>662</Paragraphs>
  <Slides>120</Slides>
  <Notes>0</Notes>
  <HiddenSlides>0</HiddenSlides>
  <MMClips>0</MMClips>
  <ScaleCrop>false</ScaleCrop>
  <HeadingPairs>
    <vt:vector size="4" baseType="variant">
      <vt:variant>
        <vt:lpstr>Motiv</vt:lpstr>
      </vt:variant>
      <vt:variant>
        <vt:i4>1</vt:i4>
      </vt:variant>
      <vt:variant>
        <vt:lpstr>Nadpisy snímků</vt:lpstr>
      </vt:variant>
      <vt:variant>
        <vt:i4>120</vt:i4>
      </vt:variant>
    </vt:vector>
  </HeadingPairs>
  <TitlesOfParts>
    <vt:vector size="121" baseType="lpstr">
      <vt:lpstr>Motiv sady Office</vt:lpstr>
      <vt:lpstr>Základy informatiky hardware</vt:lpstr>
      <vt:lpstr>Hardware</vt:lpstr>
      <vt:lpstr>Prezentace aplikace PowerPoint</vt:lpstr>
      <vt:lpstr>Hardware</vt:lpstr>
      <vt:lpstr>Základní komponenty počítače</vt:lpstr>
      <vt:lpstr>Počítač typu PC</vt:lpstr>
      <vt:lpstr>Procesor (CPU)</vt:lpstr>
      <vt:lpstr>Procesor</vt:lpstr>
      <vt:lpstr>Procesor</vt:lpstr>
      <vt:lpstr>Parametry procesoru</vt:lpstr>
      <vt:lpstr>Cache</vt:lpstr>
      <vt:lpstr>Výkon procesoru</vt:lpstr>
      <vt:lpstr>Architektury procesorů</vt:lpstr>
      <vt:lpstr>Matematický koprocesor</vt:lpstr>
      <vt:lpstr>Procesor Intel i7</vt:lpstr>
      <vt:lpstr>Procesor AMD Phenom II X4</vt:lpstr>
      <vt:lpstr>Motherboard (základní deska)</vt:lpstr>
      <vt:lpstr>Základní deska</vt:lpstr>
      <vt:lpstr>Zdroj: https://ist94.wikispaces.com/Integrated+motherboards</vt:lpstr>
      <vt:lpstr>Moterboard – blokové schéma</vt:lpstr>
      <vt:lpstr>Základní typy MB</vt:lpstr>
      <vt:lpstr>Chipset s FSB</vt:lpstr>
      <vt:lpstr>Základní deska s můstky</vt:lpstr>
      <vt:lpstr>Uspořádání chipsetu se sběrnicí FSB</vt:lpstr>
      <vt:lpstr>Chipset se sběrnicí HyperTransport</vt:lpstr>
      <vt:lpstr>BIOS</vt:lpstr>
      <vt:lpstr>Nástupce BIOSu - UEFI</vt:lpstr>
      <vt:lpstr>Základní deska</vt:lpstr>
      <vt:lpstr>Základní deska – typy napájení</vt:lpstr>
      <vt:lpstr>Hodiny reálného času (RTC)</vt:lpstr>
      <vt:lpstr>Zdroj</vt:lpstr>
      <vt:lpstr>Zdroj</vt:lpstr>
      <vt:lpstr>Zdroj</vt:lpstr>
      <vt:lpstr>Orientační spotřeba komponent</vt:lpstr>
      <vt:lpstr>Operační paměť - RAM</vt:lpstr>
      <vt:lpstr>Paměti</vt:lpstr>
      <vt:lpstr>Typy pamětí</vt:lpstr>
      <vt:lpstr>RAM</vt:lpstr>
      <vt:lpstr>RAM - parametry</vt:lpstr>
      <vt:lpstr>Doporučená RAM</vt:lpstr>
      <vt:lpstr>SW pro test paměti</vt:lpstr>
      <vt:lpstr>Paměť typu ROM</vt:lpstr>
      <vt:lpstr>Pevný disk</vt:lpstr>
      <vt:lpstr>Pevný disk</vt:lpstr>
      <vt:lpstr>Parametry HD</vt:lpstr>
      <vt:lpstr>Řez pevným diskem</vt:lpstr>
      <vt:lpstr>Velikosti HD</vt:lpstr>
      <vt:lpstr>Geometrie HD</vt:lpstr>
      <vt:lpstr>Princip HD – vztah mezi stopami a cylindry</vt:lpstr>
      <vt:lpstr>Disk - kabely</vt:lpstr>
      <vt:lpstr>Rozhraní HD</vt:lpstr>
      <vt:lpstr>Rozhraní SCSI</vt:lpstr>
      <vt:lpstr>Pevné disky</vt:lpstr>
      <vt:lpstr>RAID</vt:lpstr>
      <vt:lpstr>RAID</vt:lpstr>
      <vt:lpstr>Typy RAID</vt:lpstr>
      <vt:lpstr>RAID 0</vt:lpstr>
      <vt:lpstr>RAID 1</vt:lpstr>
      <vt:lpstr>Prezentace aplikace PowerPoint</vt:lpstr>
      <vt:lpstr>Prezentace aplikace PowerPoint</vt:lpstr>
      <vt:lpstr>Média pro záznam informací</vt:lpstr>
      <vt:lpstr>Pružné (floppy) disky - diskety</vt:lpstr>
      <vt:lpstr>Diskety</vt:lpstr>
      <vt:lpstr>CD</vt:lpstr>
      <vt:lpstr>CD</vt:lpstr>
      <vt:lpstr>Prezentace aplikace PowerPoint</vt:lpstr>
      <vt:lpstr>CD-R</vt:lpstr>
      <vt:lpstr>CD-RW</vt:lpstr>
      <vt:lpstr>Formáty CD - specifikace</vt:lpstr>
      <vt:lpstr>DVD</vt:lpstr>
      <vt:lpstr>DVD</vt:lpstr>
      <vt:lpstr>Nástupce DVD</vt:lpstr>
      <vt:lpstr>Kapacity blu-ray</vt:lpstr>
      <vt:lpstr>Páskové jednotky - streamery</vt:lpstr>
      <vt:lpstr>Rozšiřující karty</vt:lpstr>
      <vt:lpstr>Prezentace aplikace PowerPoint</vt:lpstr>
      <vt:lpstr>Prezentace aplikace PowerPoint</vt:lpstr>
      <vt:lpstr>Grafická karta</vt:lpstr>
      <vt:lpstr>Grafická karta GeForce GTX295</vt:lpstr>
      <vt:lpstr>Parametry grafické karty</vt:lpstr>
      <vt:lpstr>Výrobci grafických karet</vt:lpstr>
      <vt:lpstr>3D akcelerátor</vt:lpstr>
      <vt:lpstr>Monitory</vt:lpstr>
      <vt:lpstr>Monitor CRT</vt:lpstr>
      <vt:lpstr>CRT</vt:lpstr>
      <vt:lpstr>Monitory</vt:lpstr>
      <vt:lpstr>Monitor - televize</vt:lpstr>
      <vt:lpstr>Parametry monitoru</vt:lpstr>
      <vt:lpstr>V/V zařízení</vt:lpstr>
      <vt:lpstr>Zvukové karty</vt:lpstr>
      <vt:lpstr>Zvuk</vt:lpstr>
      <vt:lpstr>Zvuk</vt:lpstr>
      <vt:lpstr>Výstupy zvukové karty</vt:lpstr>
      <vt:lpstr>Vzorkovací kvalita</vt:lpstr>
      <vt:lpstr>Zvuk v počítači</vt:lpstr>
      <vt:lpstr>MIDI</vt:lpstr>
      <vt:lpstr>Barevné značení konektorů zvukové karty</vt:lpstr>
      <vt:lpstr>Karty pro příjem rádia a TV</vt:lpstr>
      <vt:lpstr>Připojení počítače do sítě</vt:lpstr>
      <vt:lpstr>Síťová karta</vt:lpstr>
      <vt:lpstr>Výrobci NIC</vt:lpstr>
      <vt:lpstr>Komunikační rozhraní</vt:lpstr>
      <vt:lpstr>Prezentace aplikace PowerPoint</vt:lpstr>
      <vt:lpstr>RS-232</vt:lpstr>
      <vt:lpstr>RS-232</vt:lpstr>
      <vt:lpstr>Konektor Canon – paralelní port</vt:lpstr>
      <vt:lpstr>Paralelní kabel - tiskárna</vt:lpstr>
      <vt:lpstr>PCMCIA</vt:lpstr>
      <vt:lpstr>USB</vt:lpstr>
      <vt:lpstr>USB</vt:lpstr>
      <vt:lpstr>Konektory USB</vt:lpstr>
      <vt:lpstr>MODEM</vt:lpstr>
      <vt:lpstr>Modem</vt:lpstr>
      <vt:lpstr>UPS</vt:lpstr>
      <vt:lpstr>Volba UPS</vt:lpstr>
      <vt:lpstr>Další pojmy </vt:lpstr>
      <vt:lpstr>Driver</vt:lpstr>
      <vt:lpstr>IRQ</vt:lpstr>
      <vt:lpstr>Standardní IRQ</vt:lpstr>
      <vt:lpstr>DMA</vt:lpstr>
    </vt:vector>
  </TitlesOfParts>
  <Company>VŠB TU Ostrava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informatiky hardware</dc:title>
  <dc:creator>Danel</dc:creator>
  <cp:lastModifiedBy>uzivatel</cp:lastModifiedBy>
  <cp:revision>92</cp:revision>
  <dcterms:created xsi:type="dcterms:W3CDTF">2009-09-07T08:19:53Z</dcterms:created>
  <dcterms:modified xsi:type="dcterms:W3CDTF">2013-09-06T10:26:01Z</dcterms:modified>
</cp:coreProperties>
</file>